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2"/>
    <p:sldMasterId id="2147483684" r:id="rId3"/>
    <p:sldMasterId id="2147483696"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4" r:id="rId13"/>
  </p:sldMasterIdLst>
  <p:notesMasterIdLst>
    <p:notesMasterId r:id="rId36"/>
  </p:notesMasterIdLst>
  <p:sldIdLst>
    <p:sldId id="257" r:id="rId14"/>
    <p:sldId id="298"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296" r:id="rId35"/>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78F8"/>
    <a:srgbClr val="0C86B6"/>
    <a:srgbClr val="269FD3"/>
    <a:srgbClr val="777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74" autoAdjust="0"/>
  </p:normalViewPr>
  <p:slideViewPr>
    <p:cSldViewPr snapToGrid="0">
      <p:cViewPr varScale="1">
        <p:scale>
          <a:sx n="103" d="100"/>
          <a:sy n="103" d="100"/>
        </p:scale>
        <p:origin x="861"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heme" Target="theme/theme1.xml"/><Relationship Id="rId21" Type="http://schemas.openxmlformats.org/officeDocument/2006/relationships/slide" Target="slides/slide8.xml"/><Relationship Id="rId34" Type="http://schemas.openxmlformats.org/officeDocument/2006/relationships/slide" Target="slides/slide2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2"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endParaRPr lang="zh-CN" altLang="en-US"/>
          </a:p>
        </p:txBody>
      </p:sp>
      <p:sp>
        <p:nvSpPr>
          <p:cNvPr id="15363"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fld id="{FD5ADB97-684E-41C3-B109-BD2B200EE36A}" type="datetimeFigureOut">
              <a:rPr lang="zh-CN" altLang="en-US"/>
              <a:pPr/>
              <a:t>2025/8/31</a:t>
            </a:fld>
            <a:endParaRPr lang="zh-CN" altLang="en-US"/>
          </a:p>
        </p:txBody>
      </p:sp>
      <p:sp>
        <p:nvSpPr>
          <p:cNvPr id="1536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5365"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366"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endParaRPr lang="zh-CN" altLang="en-US"/>
          </a:p>
        </p:txBody>
      </p:sp>
      <p:sp>
        <p:nvSpPr>
          <p:cNvPr id="15367"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fld id="{4E07747E-996E-4F84-902A-1F8E4B149BCB}"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p:cNvSpPr>
            <a:spLocks noGrp="1"/>
          </p:cNvSpPr>
          <p:nvPr>
            <p:ph type="sldNum" sz="quarter" idx="5"/>
          </p:nvPr>
        </p:nvSpPr>
        <p:spPr/>
        <p:txBody>
          <a:bodyPr/>
          <a:lstStyle/>
          <a:p>
            <a:fld id="{4E07747E-996E-4F84-902A-1F8E4B149BCB}" type="slidenum">
              <a:rPr lang="zh-CN" altLang="en-US" smtClean="0"/>
              <a:pPr/>
              <a:t>4</a:t>
            </a:fld>
            <a:endParaRPr lang="zh-CN" altLang="en-US"/>
          </a:p>
        </p:txBody>
      </p:sp>
    </p:spTree>
    <p:extLst>
      <p:ext uri="{BB962C8B-B14F-4D97-AF65-F5344CB8AC3E}">
        <p14:creationId xmlns:p14="http://schemas.microsoft.com/office/powerpoint/2010/main" val="3526419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09B8D-FD8C-E422-D46B-A3688AA82B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81A0F3-8DA5-B2F4-567E-1DA2A3FF04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DF386A-E0D5-6CE2-5A06-DAD8E9BDB7D2}"/>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EDB6DDB7-4195-4AC8-DD1B-2C9FAB7F03BF}"/>
              </a:ext>
            </a:extLst>
          </p:cNvPr>
          <p:cNvSpPr>
            <a:spLocks noGrp="1"/>
          </p:cNvSpPr>
          <p:nvPr>
            <p:ph type="sldNum" sz="quarter" idx="5"/>
          </p:nvPr>
        </p:nvSpPr>
        <p:spPr/>
        <p:txBody>
          <a:bodyPr/>
          <a:lstStyle/>
          <a:p>
            <a:fld id="{4E07747E-996E-4F84-902A-1F8E4B149BCB}" type="slidenum">
              <a:rPr lang="zh-CN" altLang="en-US" smtClean="0"/>
              <a:pPr/>
              <a:t>15</a:t>
            </a:fld>
            <a:endParaRPr lang="zh-CN" altLang="en-US"/>
          </a:p>
        </p:txBody>
      </p:sp>
    </p:spTree>
    <p:extLst>
      <p:ext uri="{BB962C8B-B14F-4D97-AF65-F5344CB8AC3E}">
        <p14:creationId xmlns:p14="http://schemas.microsoft.com/office/powerpoint/2010/main" val="2568686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9EC6F-7EEA-7DCF-7980-C255448B8A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3AE7D6-8906-05AE-DCF9-96A769C331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4A0298-FD85-1B50-D8E1-AE09059BFCBE}"/>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134DD42A-1C69-5D3A-C199-1FB177249835}"/>
              </a:ext>
            </a:extLst>
          </p:cNvPr>
          <p:cNvSpPr>
            <a:spLocks noGrp="1"/>
          </p:cNvSpPr>
          <p:nvPr>
            <p:ph type="sldNum" sz="quarter" idx="5"/>
          </p:nvPr>
        </p:nvSpPr>
        <p:spPr/>
        <p:txBody>
          <a:bodyPr/>
          <a:lstStyle/>
          <a:p>
            <a:fld id="{4E07747E-996E-4F84-902A-1F8E4B149BCB}" type="slidenum">
              <a:rPr lang="zh-CN" altLang="en-US" smtClean="0"/>
              <a:pPr/>
              <a:t>16</a:t>
            </a:fld>
            <a:endParaRPr lang="zh-CN" altLang="en-US"/>
          </a:p>
        </p:txBody>
      </p:sp>
    </p:spTree>
    <p:extLst>
      <p:ext uri="{BB962C8B-B14F-4D97-AF65-F5344CB8AC3E}">
        <p14:creationId xmlns:p14="http://schemas.microsoft.com/office/powerpoint/2010/main" val="742555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260DD-2B18-85C5-9049-D31870FD92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C95E25-5A78-A954-41D1-C25D72D017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4859D4-F880-EA81-49CE-DFD5B8527156}"/>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D28CA5C2-DD85-438F-DBE4-C0DED4645F29}"/>
              </a:ext>
            </a:extLst>
          </p:cNvPr>
          <p:cNvSpPr>
            <a:spLocks noGrp="1"/>
          </p:cNvSpPr>
          <p:nvPr>
            <p:ph type="sldNum" sz="quarter" idx="5"/>
          </p:nvPr>
        </p:nvSpPr>
        <p:spPr/>
        <p:txBody>
          <a:bodyPr/>
          <a:lstStyle/>
          <a:p>
            <a:fld id="{4E07747E-996E-4F84-902A-1F8E4B149BCB}" type="slidenum">
              <a:rPr lang="zh-CN" altLang="en-US" smtClean="0"/>
              <a:pPr/>
              <a:t>17</a:t>
            </a:fld>
            <a:endParaRPr lang="zh-CN" altLang="en-US"/>
          </a:p>
        </p:txBody>
      </p:sp>
    </p:spTree>
    <p:extLst>
      <p:ext uri="{BB962C8B-B14F-4D97-AF65-F5344CB8AC3E}">
        <p14:creationId xmlns:p14="http://schemas.microsoft.com/office/powerpoint/2010/main" val="1682452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3301-3B11-36F5-D0B0-3EF0E24F18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C402B2-71CF-04E4-C906-58623EAA25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FC9374-1FC4-0C16-C221-B21F30783E38}"/>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DEC17850-57D9-BF2D-DD10-B50AF1A0F597}"/>
              </a:ext>
            </a:extLst>
          </p:cNvPr>
          <p:cNvSpPr>
            <a:spLocks noGrp="1"/>
          </p:cNvSpPr>
          <p:nvPr>
            <p:ph type="sldNum" sz="quarter" idx="5"/>
          </p:nvPr>
        </p:nvSpPr>
        <p:spPr/>
        <p:txBody>
          <a:bodyPr/>
          <a:lstStyle/>
          <a:p>
            <a:fld id="{4E07747E-996E-4F84-902A-1F8E4B149BCB}" type="slidenum">
              <a:rPr lang="zh-CN" altLang="en-US" smtClean="0"/>
              <a:pPr/>
              <a:t>18</a:t>
            </a:fld>
            <a:endParaRPr lang="zh-CN" altLang="en-US"/>
          </a:p>
        </p:txBody>
      </p:sp>
    </p:spTree>
    <p:extLst>
      <p:ext uri="{BB962C8B-B14F-4D97-AF65-F5344CB8AC3E}">
        <p14:creationId xmlns:p14="http://schemas.microsoft.com/office/powerpoint/2010/main" val="18281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4C0E9-B3CF-A864-64BA-A7CA6152D5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96E3AD-D752-C8A9-23F4-E63EF86BE0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5069CF-F9E6-F491-2B97-BF608043B37D}"/>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6E27C54B-5511-DC65-3D26-2C1BC121F548}"/>
              </a:ext>
            </a:extLst>
          </p:cNvPr>
          <p:cNvSpPr>
            <a:spLocks noGrp="1"/>
          </p:cNvSpPr>
          <p:nvPr>
            <p:ph type="sldNum" sz="quarter" idx="5"/>
          </p:nvPr>
        </p:nvSpPr>
        <p:spPr/>
        <p:txBody>
          <a:bodyPr/>
          <a:lstStyle/>
          <a:p>
            <a:fld id="{4E07747E-996E-4F84-902A-1F8E4B149BCB}" type="slidenum">
              <a:rPr lang="zh-CN" altLang="en-US" smtClean="0"/>
              <a:pPr/>
              <a:t>19</a:t>
            </a:fld>
            <a:endParaRPr lang="zh-CN" altLang="en-US"/>
          </a:p>
        </p:txBody>
      </p:sp>
    </p:spTree>
    <p:extLst>
      <p:ext uri="{BB962C8B-B14F-4D97-AF65-F5344CB8AC3E}">
        <p14:creationId xmlns:p14="http://schemas.microsoft.com/office/powerpoint/2010/main" val="559384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53D77-435C-8CA5-AA71-7F3AC6DFB6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B9F59C-3956-1A6A-B048-9AC06C1D36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4ABFD1-183B-C736-A8CC-E7A2BF0459CE}"/>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DA571E22-AAF2-DBBD-22D3-DDA727E882DA}"/>
              </a:ext>
            </a:extLst>
          </p:cNvPr>
          <p:cNvSpPr>
            <a:spLocks noGrp="1"/>
          </p:cNvSpPr>
          <p:nvPr>
            <p:ph type="sldNum" sz="quarter" idx="5"/>
          </p:nvPr>
        </p:nvSpPr>
        <p:spPr/>
        <p:txBody>
          <a:bodyPr/>
          <a:lstStyle/>
          <a:p>
            <a:fld id="{4E07747E-996E-4F84-902A-1F8E4B149BCB}" type="slidenum">
              <a:rPr lang="zh-CN" altLang="en-US" smtClean="0"/>
              <a:pPr/>
              <a:t>20</a:t>
            </a:fld>
            <a:endParaRPr lang="zh-CN" altLang="en-US"/>
          </a:p>
        </p:txBody>
      </p:sp>
    </p:spTree>
    <p:extLst>
      <p:ext uri="{BB962C8B-B14F-4D97-AF65-F5344CB8AC3E}">
        <p14:creationId xmlns:p14="http://schemas.microsoft.com/office/powerpoint/2010/main" val="1696744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B27D3-F098-D203-D34B-6FADAABD15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165AC2-AE42-5457-A4C9-60A5C1F588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9743F5-C26F-D5AA-35BD-3B7AA9919D21}"/>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26BECDC0-0B64-09C1-8573-AFE07E07C894}"/>
              </a:ext>
            </a:extLst>
          </p:cNvPr>
          <p:cNvSpPr>
            <a:spLocks noGrp="1"/>
          </p:cNvSpPr>
          <p:nvPr>
            <p:ph type="sldNum" sz="quarter" idx="5"/>
          </p:nvPr>
        </p:nvSpPr>
        <p:spPr/>
        <p:txBody>
          <a:bodyPr/>
          <a:lstStyle/>
          <a:p>
            <a:fld id="{4E07747E-996E-4F84-902A-1F8E4B149BCB}" type="slidenum">
              <a:rPr lang="zh-CN" altLang="en-US" smtClean="0"/>
              <a:pPr/>
              <a:t>21</a:t>
            </a:fld>
            <a:endParaRPr lang="zh-CN" altLang="en-US"/>
          </a:p>
        </p:txBody>
      </p:sp>
    </p:spTree>
    <p:extLst>
      <p:ext uri="{BB962C8B-B14F-4D97-AF65-F5344CB8AC3E}">
        <p14:creationId xmlns:p14="http://schemas.microsoft.com/office/powerpoint/2010/main" val="257690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8D863-F806-5ABD-71C1-C6D075CAEB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7BC00E-7CA3-1AFB-32D7-67E26059FD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F19A9E-8E93-0C0A-4601-5C889D16914F}"/>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8EFEAA9D-99CF-3338-6640-0C3F9B57026A}"/>
              </a:ext>
            </a:extLst>
          </p:cNvPr>
          <p:cNvSpPr>
            <a:spLocks noGrp="1"/>
          </p:cNvSpPr>
          <p:nvPr>
            <p:ph type="sldNum" sz="quarter" idx="5"/>
          </p:nvPr>
        </p:nvSpPr>
        <p:spPr/>
        <p:txBody>
          <a:bodyPr/>
          <a:lstStyle/>
          <a:p>
            <a:fld id="{4E07747E-996E-4F84-902A-1F8E4B149BCB}" type="slidenum">
              <a:rPr lang="zh-CN" altLang="en-US" smtClean="0"/>
              <a:pPr/>
              <a:t>5</a:t>
            </a:fld>
            <a:endParaRPr lang="zh-CN" altLang="en-US"/>
          </a:p>
        </p:txBody>
      </p:sp>
    </p:spTree>
    <p:extLst>
      <p:ext uri="{BB962C8B-B14F-4D97-AF65-F5344CB8AC3E}">
        <p14:creationId xmlns:p14="http://schemas.microsoft.com/office/powerpoint/2010/main" val="410838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58A16-E825-85F1-0922-9643D09D1B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FCDEE3-0BF3-DA04-633D-66B1BB4377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B88726-4632-F1BB-F219-475DFAB13082}"/>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2744C994-4BAF-8FC2-9145-2F38433728B1}"/>
              </a:ext>
            </a:extLst>
          </p:cNvPr>
          <p:cNvSpPr>
            <a:spLocks noGrp="1"/>
          </p:cNvSpPr>
          <p:nvPr>
            <p:ph type="sldNum" sz="quarter" idx="5"/>
          </p:nvPr>
        </p:nvSpPr>
        <p:spPr/>
        <p:txBody>
          <a:bodyPr/>
          <a:lstStyle/>
          <a:p>
            <a:fld id="{4E07747E-996E-4F84-902A-1F8E4B149BCB}" type="slidenum">
              <a:rPr lang="zh-CN" altLang="en-US" smtClean="0"/>
              <a:pPr/>
              <a:t>7</a:t>
            </a:fld>
            <a:endParaRPr lang="zh-CN" altLang="en-US"/>
          </a:p>
        </p:txBody>
      </p:sp>
    </p:spTree>
    <p:extLst>
      <p:ext uri="{BB962C8B-B14F-4D97-AF65-F5344CB8AC3E}">
        <p14:creationId xmlns:p14="http://schemas.microsoft.com/office/powerpoint/2010/main" val="322684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9362F-B3CB-E46D-BD2C-B186FA2839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7749A6-4714-DF7B-D943-19B6DBA443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9120D0-E8AA-727E-1D6E-95EA87B303B1}"/>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77DBA941-B7C4-2DE1-6F0E-428850F85BFE}"/>
              </a:ext>
            </a:extLst>
          </p:cNvPr>
          <p:cNvSpPr>
            <a:spLocks noGrp="1"/>
          </p:cNvSpPr>
          <p:nvPr>
            <p:ph type="sldNum" sz="quarter" idx="5"/>
          </p:nvPr>
        </p:nvSpPr>
        <p:spPr/>
        <p:txBody>
          <a:bodyPr/>
          <a:lstStyle/>
          <a:p>
            <a:fld id="{4E07747E-996E-4F84-902A-1F8E4B149BCB}" type="slidenum">
              <a:rPr lang="zh-CN" altLang="en-US" smtClean="0"/>
              <a:pPr/>
              <a:t>8</a:t>
            </a:fld>
            <a:endParaRPr lang="zh-CN" altLang="en-US"/>
          </a:p>
        </p:txBody>
      </p:sp>
    </p:spTree>
    <p:extLst>
      <p:ext uri="{BB962C8B-B14F-4D97-AF65-F5344CB8AC3E}">
        <p14:creationId xmlns:p14="http://schemas.microsoft.com/office/powerpoint/2010/main" val="66895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3F290-4134-898E-BD6A-4F7928CDDB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220F60-CB1A-3A6F-5366-B576B523C4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EA1667-2099-DB41-A4ED-123378CD51DF}"/>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660E9C14-EB3B-0CB8-B1E6-C4BC9CCEC668}"/>
              </a:ext>
            </a:extLst>
          </p:cNvPr>
          <p:cNvSpPr>
            <a:spLocks noGrp="1"/>
          </p:cNvSpPr>
          <p:nvPr>
            <p:ph type="sldNum" sz="quarter" idx="5"/>
          </p:nvPr>
        </p:nvSpPr>
        <p:spPr/>
        <p:txBody>
          <a:bodyPr/>
          <a:lstStyle/>
          <a:p>
            <a:fld id="{4E07747E-996E-4F84-902A-1F8E4B149BCB}" type="slidenum">
              <a:rPr lang="zh-CN" altLang="en-US" smtClean="0"/>
              <a:pPr/>
              <a:t>10</a:t>
            </a:fld>
            <a:endParaRPr lang="zh-CN" altLang="en-US"/>
          </a:p>
        </p:txBody>
      </p:sp>
    </p:spTree>
    <p:extLst>
      <p:ext uri="{BB962C8B-B14F-4D97-AF65-F5344CB8AC3E}">
        <p14:creationId xmlns:p14="http://schemas.microsoft.com/office/powerpoint/2010/main" val="3837144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E4869-795D-3A55-1749-E2A32F3B27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64E143-3BF4-F1C5-146D-D3FD8FCB03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914BF0-FC09-FC55-6488-985747FCB72C}"/>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4CB25431-140D-E813-1037-B442F77ACD3A}"/>
              </a:ext>
            </a:extLst>
          </p:cNvPr>
          <p:cNvSpPr>
            <a:spLocks noGrp="1"/>
          </p:cNvSpPr>
          <p:nvPr>
            <p:ph type="sldNum" sz="quarter" idx="5"/>
          </p:nvPr>
        </p:nvSpPr>
        <p:spPr/>
        <p:txBody>
          <a:bodyPr/>
          <a:lstStyle/>
          <a:p>
            <a:fld id="{4E07747E-996E-4F84-902A-1F8E4B149BCB}" type="slidenum">
              <a:rPr lang="zh-CN" altLang="en-US" smtClean="0"/>
              <a:pPr/>
              <a:t>11</a:t>
            </a:fld>
            <a:endParaRPr lang="zh-CN" altLang="en-US"/>
          </a:p>
        </p:txBody>
      </p:sp>
    </p:spTree>
    <p:extLst>
      <p:ext uri="{BB962C8B-B14F-4D97-AF65-F5344CB8AC3E}">
        <p14:creationId xmlns:p14="http://schemas.microsoft.com/office/powerpoint/2010/main" val="311878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F815F-9622-10D2-428D-171AC716FE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67F466-49A7-E8E2-99A0-6C12C56832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FDCD59-FE9D-859A-FF97-1D4BF3172BE2}"/>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7D4D2885-1BA8-52DB-285D-409A827B8DCF}"/>
              </a:ext>
            </a:extLst>
          </p:cNvPr>
          <p:cNvSpPr>
            <a:spLocks noGrp="1"/>
          </p:cNvSpPr>
          <p:nvPr>
            <p:ph type="sldNum" sz="quarter" idx="5"/>
          </p:nvPr>
        </p:nvSpPr>
        <p:spPr/>
        <p:txBody>
          <a:bodyPr/>
          <a:lstStyle/>
          <a:p>
            <a:fld id="{4E07747E-996E-4F84-902A-1F8E4B149BCB}" type="slidenum">
              <a:rPr lang="zh-CN" altLang="en-US" smtClean="0"/>
              <a:pPr/>
              <a:t>12</a:t>
            </a:fld>
            <a:endParaRPr lang="zh-CN" altLang="en-US"/>
          </a:p>
        </p:txBody>
      </p:sp>
    </p:spTree>
    <p:extLst>
      <p:ext uri="{BB962C8B-B14F-4D97-AF65-F5344CB8AC3E}">
        <p14:creationId xmlns:p14="http://schemas.microsoft.com/office/powerpoint/2010/main" val="2543722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C5480-9D27-4B83-230E-5F66CA974D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600F70-D06B-A619-DC6E-FD99C981C4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BEB7D1-E4F8-DB07-B7A6-1E621AB6CB65}"/>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052399E0-3F86-6711-AEEC-BD16A7048EC6}"/>
              </a:ext>
            </a:extLst>
          </p:cNvPr>
          <p:cNvSpPr>
            <a:spLocks noGrp="1"/>
          </p:cNvSpPr>
          <p:nvPr>
            <p:ph type="sldNum" sz="quarter" idx="5"/>
          </p:nvPr>
        </p:nvSpPr>
        <p:spPr/>
        <p:txBody>
          <a:bodyPr/>
          <a:lstStyle/>
          <a:p>
            <a:fld id="{4E07747E-996E-4F84-902A-1F8E4B149BCB}" type="slidenum">
              <a:rPr lang="zh-CN" altLang="en-US" smtClean="0"/>
              <a:pPr/>
              <a:t>13</a:t>
            </a:fld>
            <a:endParaRPr lang="zh-CN" altLang="en-US"/>
          </a:p>
        </p:txBody>
      </p:sp>
    </p:spTree>
    <p:extLst>
      <p:ext uri="{BB962C8B-B14F-4D97-AF65-F5344CB8AC3E}">
        <p14:creationId xmlns:p14="http://schemas.microsoft.com/office/powerpoint/2010/main" val="328171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FD7C1-0875-9329-E00D-E9F63F7507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833C65-68CA-E9B8-C835-1740B1D650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B026FF-6B36-0012-E14C-E7A48F164279}"/>
              </a:ext>
            </a:extLst>
          </p:cNvPr>
          <p:cNvSpPr>
            <a:spLocks noGrp="1"/>
          </p:cNvSpPr>
          <p:nvPr>
            <p:ph type="body" idx="1"/>
          </p:nvPr>
        </p:nvSpPr>
        <p:spPr/>
        <p:txBody>
          <a:bodyPr/>
          <a:lstStyle/>
          <a:p>
            <a:pPr algn="ctr" defTabSz="650230" fontAlgn="base">
              <a:lnSpc>
                <a:spcPct val="125000"/>
              </a:lnSpc>
              <a:spcBef>
                <a:spcPct val="0"/>
              </a:spcBef>
              <a:spcAft>
                <a:spcPct val="0"/>
              </a:spcAft>
            </a:pPr>
            <a:endParaRPr lang="zh-CN" altLang="en-US" b="1" dirty="0">
              <a:solidFill>
                <a:srgbClr val="FD9E4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8706965F-E253-D401-E115-7106D40D97A6}"/>
              </a:ext>
            </a:extLst>
          </p:cNvPr>
          <p:cNvSpPr>
            <a:spLocks noGrp="1"/>
          </p:cNvSpPr>
          <p:nvPr>
            <p:ph type="sldNum" sz="quarter" idx="5"/>
          </p:nvPr>
        </p:nvSpPr>
        <p:spPr/>
        <p:txBody>
          <a:bodyPr/>
          <a:lstStyle/>
          <a:p>
            <a:fld id="{4E07747E-996E-4F84-902A-1F8E4B149BCB}" type="slidenum">
              <a:rPr lang="zh-CN" altLang="en-US" smtClean="0"/>
              <a:pPr/>
              <a:t>14</a:t>
            </a:fld>
            <a:endParaRPr lang="zh-CN" altLang="en-US"/>
          </a:p>
        </p:txBody>
      </p:sp>
    </p:spTree>
    <p:extLst>
      <p:ext uri="{BB962C8B-B14F-4D97-AF65-F5344CB8AC3E}">
        <p14:creationId xmlns:p14="http://schemas.microsoft.com/office/powerpoint/2010/main" val="387027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0FF73417-5F53-4D59-9521-7453B72F9CD2}" type="datetimeFigureOut">
              <a:rPr lang="zh-CN" altLang="en-US"/>
              <a:pPr/>
              <a:t>2025/8/31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51E0E19-CB9C-4DBD-A5EC-BFC2CA604432}" type="slidenum">
              <a:rPr lang="zh-CN"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B6AB417C-3F9A-4487-BC19-F84C0882FC5C}" type="datetimeFigureOut">
              <a:rPr lang="zh-CN" altLang="en-US"/>
              <a:pPr/>
              <a:t>2025/8/31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14C0EEE-52F8-43A7-8F1B-6A1B8071C188}" type="slidenum">
              <a:rPr lang="zh-CN" altLang="en-US"/>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C003A187-4194-45A1-BED9-F58F7668A18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ECF92CF-6DEF-4B9C-A55A-6F2AC4DA8A6E}"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9DF2AE9C-50FB-4B88-B2D7-246949B6640B}"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1B6EF839-D5D7-44B0-B1B7-9B6DD2DA4AB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83381D5-CBAC-456F-B206-BA49FC96286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77239EB0-6C63-47A5-AEB6-FF120A6E7B9E}"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A089B7FC-4918-4CF8-82E9-B931CBFD58D0}"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D45A5F2C-C1A7-4889-A102-473E3A382EA6}"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8D5C999C-FB01-4BE4-A877-A7178C5C0E11}"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A397D9B-813E-40CB-BA3E-F45024E47115}"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1EE4ADC-BC82-4F46-88B3-9E36B4E027ED}" type="datetimeFigureOut">
              <a:rPr lang="zh-CN" altLang="en-US"/>
              <a:pPr/>
              <a:t>2025/8/31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E315A3F-0631-4158-BFD6-68D42E23CFD2}" type="slidenum">
              <a:rPr lang="zh-CN" altLang="en-US"/>
              <a:pPr/>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E16C0DA-AB1F-4760-AEDA-7B27A3180270}"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D7B7267-A66B-42EB-9AD4-279FDFDC1373}"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83E30FD-7337-443D-B2E3-A8381705009B}"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978BAC91-2DEE-4C73-B1B9-FAFD2ACD124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C4004B4F-4C05-4CA7-8EB6-127CA258F710}"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DD865901-CA91-4674-AD25-91A25CE9854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15530855-540A-4D32-94F1-40A994CF0D5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CBDE4B6B-D614-420F-9FF3-E608C3FAE459}"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FACCCAC-613F-4F6A-873A-DC3285FD628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881CF648-7CD2-47FE-B4DA-DB2AD4AC9203}"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2A31125-69D2-4984-9238-EB59A0832A1D}"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A697168-924D-4B7C-B8C7-57D84560EF70}"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FEEE3D9-E0EF-44F6-9E4F-04E43E0E2545}"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D64FC6F-9F74-4944-B523-EF6C12CD5592}"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C0BD322-F32B-427D-86BE-6A73D514CEDF}"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55F340A-C5EF-40A1-B5E6-BCBA8904F700}"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7075369-23ED-4D3B-ABD3-C1E3BEF0D189}"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4643F40-510F-4D20-B4AD-9ACA255B1BD9}"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73FFD92-CEC6-4107-B79F-5932F7EA9CA1}"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664FC5CB-6D7D-41CB-9221-280C214A2DC1}"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564A6430-36A7-4EAA-8D56-4192AEE05571}"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C1E954A5-9227-48D6-A522-A4E1863717BD}"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C244841D-1678-4697-A5FE-2257EA7D5FF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6A1D596-F9BD-458D-BDD2-9D3209B5DA1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8BDC5F4A-1079-461A-A123-2263C5A6EC71}"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36A0996-BE1C-4DD5-AC73-C5DBBC3EE8C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D9AE8EB-40E5-4C64-A86E-18C8D0060E4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D04D99D-C728-4981-BA0B-D463AB0D309F}"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6F4E980-5E8A-46DB-9183-5D8D536BE1E3}"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B7592FB-122F-4099-83EA-56A6387D258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009B9A9-86C6-468F-88D8-183F9073601E}"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4FEC253-1312-414C-90CC-534B65B55F6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132F0522-4BD0-42C7-BD6D-811352C4600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98029B2F-98B5-4137-899D-F5BEF8476071}"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D04668A7-C218-4240-93F1-127847C55F0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9A14DA4-D1D7-4042-A04E-3E89114CCD4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ED03D97-8DC7-414F-9844-3533F1F8CED2}"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18AB7C3-2CA7-49B5-B0C1-10A4422698A1}"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CB31E07-4F74-40EF-8866-ECE8CDCEBBB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118994D-935E-418E-85F5-778F46200D0E}"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143571C-BA41-4D6D-BB56-9DD165D0457D}"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9D4CFF76-08F1-46C2-B057-33C0D2291C5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AB132575-6ED6-490A-BF8B-73A0DC60BF8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41A081DF-C3EB-4648-8B51-8908405D88E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56345D6D-263E-415B-8EDF-F0B8AF818FE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2EBADD68-76FB-4A10-8ACC-183AE36B86F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27857BC-C76D-48B2-8747-4D771B583206}" type="datetimeFigureOut">
              <a:rPr lang="zh-CN" altLang="en-US"/>
              <a:pPr/>
              <a:t>2025/8/31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70DCA45-AB69-4585-ACB0-5845EA55FDA6}" type="slidenum">
              <a:rPr lang="zh-CN" altLang="en-US"/>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8B1B079-AFDC-4FFD-8577-3D2A30FAB7D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B3A5FAF-D987-496B-87CD-D165B9BA0B2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079DE22-76D9-4433-98C8-D27BCDF0F85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CB849038-1D49-40AB-AE06-07189FE4043F}"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8D35426-614B-438D-8EEE-FFD65A9DB20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6E3E6E6-8356-4685-A1AB-C6A2BE59A48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4B985C4-ECAC-4962-B577-AE852385CA0B}"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259EBF4B-8CFE-4970-B144-9F7DD1049C7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B41E5026-DD09-4E1C-A9FF-675CBCF365AD}"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325DD48A-E891-46CC-A1FC-854CA76B2BF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47AD4AE8-2F43-4FA7-8A9B-5D28413C1305}"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E1D6E225-D659-48FA-ADB2-DCC24776459B}" type="datetimeFigureOut">
              <a:rPr lang="zh-CN" altLang="en-US"/>
              <a:pPr/>
              <a:t>2025/8/31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9930C9F5-EC51-42EE-9FB0-E76F720CBAE8}" type="slidenum">
              <a:rPr lang="zh-CN" altLang="en-US"/>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E296EDA-769A-4297-8659-BE3450EB41CD}"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268E5432-D254-479E-BB31-69A00D650495}"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888C21-5E86-423F-8D65-20BB0C33A0ED}"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DC680FC-D39C-4607-A451-7AD781966574}"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8115279-C654-4A20-9690-D062B288EFB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C5B37E0F-289B-492E-B264-00E68E06DBF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FC6F254-579E-4ACB-BEA3-912565FCC271}"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5A1807E-8D35-4817-9439-678A5440D42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6DBCA4D-CC3F-4877-BE29-A1EB43E0D5A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CA180A91-8ADF-4C47-8BD8-B0D81B0C72E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97E43A26-91E7-4B9B-831B-2F3CD97AA716}"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78256A42-E160-4F4C-A678-7513CB3BD42D}" type="datetimeFigureOut">
              <a:rPr lang="zh-CN" altLang="en-US"/>
              <a:pPr/>
              <a:t>2025/8/31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4377EC6-D9ED-4140-B852-A72E051182FF}" type="slidenum">
              <a:rPr lang="zh-CN" altLang="en-US"/>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A2F26DC-5BBC-4520-B3AC-0C1DEE3ED4DD}"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5A7FBA3F-FE0C-4B4C-9A67-F16C0F68030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38A20B5-691C-426E-9CAA-7E4D16A4827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CDAC91A-7C0F-4521-8F78-01900D62EBA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6A4C994-E9B0-4859-839A-819502A2F2A5}"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6D23A81-F529-4588-BCAE-75DF5C3D788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A2DA927-4EB0-4EF6-B1DE-9F676584FD85}"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A38FFF4-636B-4C16-AB5F-A692C2134592}"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F2FC243-8B49-4292-8114-6D1C71A05132}"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5BBA2EE4-BE86-48D3-81F3-BB5ACB38069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7793B994-CB61-4E9D-822A-AC2E36983B0B}"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AA4C62A7-53C8-484B-BF04-15F2C410E770}" type="datetimeFigureOut">
              <a:rPr lang="zh-CN" altLang="en-US"/>
              <a:pPr/>
              <a:t>2025/8/31</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EBF5CF62-4886-4461-85DB-301F20729A83}" type="slidenum">
              <a:rPr lang="zh-CN" altLang="en-US"/>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583A094-F998-44D4-9ABF-FF0DF16D4A9D}"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D72097EE-28B2-43FF-8B93-A69346A9EB53}"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91A83E98-AB74-4B93-AFC8-FB50D5173AC3}"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D428EE51-E6CB-4DC2-85EC-91822B56279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CD076DC-9A0B-4CB2-8223-36EEB854B4D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84BB8BFB-8E55-49ED-BD3A-53F25913EA01}"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DE7381D-D77A-4C0F-8D3D-3398F598A4C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F12EBCE-F61E-4E48-A9D7-46FB298E57A2}"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9C98878-6820-4943-A600-61F40C12BE3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88D24DA-B5FF-41A3-AC81-4814B821C55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5A37CF02-1862-4236-94E5-5B393DC98D8F}"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F635573D-5A83-4504-8705-79306DCE3915}" type="datetimeFigureOut">
              <a:rPr lang="zh-CN" altLang="en-US"/>
              <a:pPr/>
              <a:t>2025/8/31</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5B6018AE-6FA3-42D3-9585-1D6E2000483F}" type="slidenum">
              <a:rPr lang="zh-CN" altLang="en-US"/>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0EE541E1-D052-4F56-A64C-FBFE18EDD46E}"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B34FB40E-4045-42F1-A319-AEAFD756E4D5}"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5E6E0ED-7F28-4D3F-8385-DAAF4B3C90F9}"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2EFEE8E-0E80-4E54-A4C1-F3FC786EFF4F}"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E0F6AA3-BAF3-4ECA-A41A-E645F0D4316E}"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ED98F5F-71D1-4777-8D88-4922F50D29AC}"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B3757258-373F-4D96-9B99-67F4D58CF45F}"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4338869-211F-49A9-B946-FEA0076BCBBF}"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6F4B039-0225-423E-8008-F1E61AFA64DE}"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D5B116B-7562-4883-B63D-949990DE9129}"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FEF79F8-6A46-47CF-8E1D-440008893B1F}"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A39FE7EF-2997-419F-9571-2DD0E478C77F}" type="datetimeFigureOut">
              <a:rPr lang="zh-CN" altLang="en-US"/>
              <a:pPr/>
              <a:t>2025/8/31</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2D4F635C-5411-4BE0-85A4-1D60BEE3E73C}" type="slidenum">
              <a:rPr lang="zh-CN" altLang="en-US"/>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2EBA32D0-243B-4BAD-9FEF-B0710E16927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BCBADB1E-B801-49B5-B244-3764CC05BCB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F127FE59-EC0E-4AB4-9753-D3C6EB690BE3}"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78743A18-25A3-4522-90CB-CA8A54E8245E}"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3ADDBB7-E70C-42F2-95CC-E2F9CA31E12B}"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16CFC971-6CEC-4236-A3E0-CE01F9B67435}"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AE82CC0-9175-4470-92B5-90E76AB43B86}"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A7FD7157-C55D-4141-A4E4-99931A5755D6}"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9779D771-893D-4678-88AA-EFADDF28D20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E30CF6E-A0FF-43E0-818E-55EB9CDDC10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16087F5-948B-4BE0-97E6-CFF4B0E0F37A}"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907F39D4-3A62-462D-931E-F06BFF24DDF5}" type="datetimeFigureOut">
              <a:rPr lang="zh-CN" altLang="en-US"/>
              <a:pPr/>
              <a:t>2025/8/31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1054FB5-3D99-4B9A-AEE5-0DF7213D47FB}" type="slidenum">
              <a:rPr lang="zh-CN" altLang="en-US"/>
              <a:pPr/>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12AC605-A43B-4D42-B85C-2414DADF026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6599A22-698A-4B6C-807D-5AF6001750E9}"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910BC97-3E7F-463C-B67A-6400F508E482}"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F945D274-5F34-4FB1-8138-86E5D76ADDF7}"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12AEA59D-B2D1-44BA-BD6D-1D9820A36119}"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1A823629-CC5E-4A9B-9451-03355C90451D}"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2662BDAD-34A9-47EE-97C0-0A9638717072}"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9FA3E78-8A92-42F6-B052-BCA8837A442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94C14465-A53F-4AA0-8760-95D9E03E43D7}"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44B556C-5ABA-48F6-BE8B-8BBE169A9FE2}"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B55BCA4-F2F7-49CD-A44A-EF6D1CAB141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907A7382-032C-48E0-9BBE-42437F54EBA2}" type="datetimeFigureOut">
              <a:rPr lang="zh-CN" altLang="en-US"/>
              <a:pPr/>
              <a:t>2025/8/31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C5585A3-BFC7-457C-BD30-B523C25014E2}" type="slidenum">
              <a:rPr lang="zh-CN" altLang="en-US"/>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C57F915-01FC-4CE9-B14F-38AF68179CEE}"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3827862-6A20-4505-AD7B-8DAFF9BC0CF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676A1850-D6B5-4204-BDB5-0FDF05866442}"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C1CFF703-6954-483F-8F3E-F8DB96E5EAC9}"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BDB64359-2E79-45F2-828B-2A2B3762D0D0}"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0305C68A-4085-4471-8D27-048F0ED4D69B}"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204ACC5-E409-4F02-BEBB-1F234D558740}"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2D651B48-583C-49BF-A169-D3C3958F3184}"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E05526D-125C-4682-92C3-D7C794A2B192}"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5C40E5BA-977D-450B-9F9A-05901565D77C}" type="datetime1">
              <a:rPr lang="zh-CN" altLang="en-US"/>
              <a:pPr/>
              <a:t>2025/8/31</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CABC6B3-6381-4A94-975D-D3C8EA3BBB78}" type="slidenum">
              <a:rPr lang="zh-CN" altLang="en-US"/>
              <a:pPr/>
              <a:t>‹#›</a:t>
            </a:fld>
            <a:endParaRPr lang="zh-CN" altLang="en-US" sz="1800">
              <a:solidFill>
                <a:srgbClr val="000000"/>
              </a:solidFill>
            </a:endParaRPr>
          </a:p>
        </p:txBody>
      </p:sp>
    </p:spTree>
  </p:cSld>
  <p:clrMapOvr>
    <a:masterClrMapping/>
  </p:clrMapOvr>
  <p:transition spd="slow" advClick="0" advTm="3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9F8ECDFC-ED2F-412C-BE7D-A33C2E9669E9}" type="datetimeFigureOut">
              <a:rPr lang="zh-CN" altLang="en-US"/>
              <a:pPr/>
              <a:t>2025/8/31</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E93A495C-56C2-4D79-8B27-155DDDDB781D}"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6E16C0DA-AB1F-4760-AEDA-7B27A3180270}" type="datetime1">
              <a:rPr lang="zh-CN" altLang="en-US"/>
              <a:pPr/>
              <a:t>2025/8/31</a:t>
            </a:fld>
            <a:endParaRPr lang="zh-CN" altLang="en-US" sz="1800">
              <a:solidFill>
                <a:srgbClr val="000000"/>
              </a:solidFill>
            </a:endParaRPr>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34B8B22F-0D62-4321-9AA3-F055ABF137C6}"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DD64FC6F-9F74-4944-B523-EF6C12CD5592}" type="datetime1">
              <a:rPr lang="zh-CN" altLang="en-US"/>
              <a:pPr/>
              <a:t>2025/8/31</a:t>
            </a:fld>
            <a:endParaRPr lang="zh-CN" altLang="en-US" sz="1800">
              <a:solidFill>
                <a:srgbClr val="000000"/>
              </a:solidFill>
            </a:endParaRPr>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326032C4-3796-4E22-B76B-F72BE11682D5}"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331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1331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2D9AE8EB-40E5-4C64-A86E-18C8D0060E41}" type="datetime1">
              <a:rPr lang="zh-CN" altLang="en-US"/>
              <a:pPr/>
              <a:t>2025/8/31</a:t>
            </a:fld>
            <a:endParaRPr lang="zh-CN" altLang="en-US" sz="1800">
              <a:solidFill>
                <a:srgbClr val="000000"/>
              </a:solidFill>
            </a:endParaRPr>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59D24916-8980-4162-AB1C-2E9E8368E8E2}"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4338"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1433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4340"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E118994D-935E-418E-85F5-778F46200D0E}" type="datetime1">
              <a:rPr lang="zh-CN" altLang="en-US"/>
              <a:pPr/>
              <a:t>2025/8/31</a:t>
            </a:fld>
            <a:endParaRPr lang="zh-CN" altLang="en-US" sz="1800">
              <a:solidFill>
                <a:srgbClr val="000000"/>
              </a:solidFill>
            </a:endParaRPr>
          </a:p>
        </p:txBody>
      </p:sp>
      <p:sp>
        <p:nvSpPr>
          <p:cNvPr id="14341"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14342"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8D4F6556-BEDF-49CF-ABDC-80219FC89500}"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latin typeface="Arial" panose="020B0604020202020204" pitchFamily="34" charset="0"/>
              </a:defRPr>
            </a:lvl1pPr>
          </a:lstStyle>
          <a:p>
            <a:fld id="{D079DE22-76D9-4433-98C8-D27BCDF0F85C}" type="datetime1">
              <a:rPr lang="zh-CN" altLang="en-US"/>
              <a:pPr/>
              <a:t>2025/8/31</a:t>
            </a:fld>
            <a:endParaRPr lang="zh-CN" altLang="en-US" sz="1800">
              <a:solidFill>
                <a:srgbClr val="000000"/>
              </a:solidFill>
            </a:endParaRPr>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latin typeface="Arial" panose="020B0604020202020204" pitchFamily="34" charset="0"/>
              </a:defRPr>
            </a:lvl1pPr>
          </a:lstStyle>
          <a:p>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latin typeface="Arial" panose="020B0604020202020204" pitchFamily="34" charset="0"/>
              </a:defRPr>
            </a:lvl1pPr>
          </a:lstStyle>
          <a:p>
            <a:fld id="{E605DE98-7E06-46A5-9DC2-7A96FB8042C0}"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1DC680FC-D39C-4607-A451-7AD781966574}" type="datetime1">
              <a:rPr lang="zh-CN" altLang="en-US"/>
              <a:pPr/>
              <a:t>2025/8/31</a:t>
            </a:fld>
            <a:endParaRPr lang="zh-CN" altLang="en-US" sz="1800">
              <a:solidFill>
                <a:srgbClr val="000000"/>
              </a:solidFill>
            </a:endParaRPr>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968EB8EA-374F-4A30-A3B4-6FDBAEDAD5A0}"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66A4C994-E9B0-4859-839A-819502A2F2A5}" type="datetime1">
              <a:rPr lang="zh-CN" altLang="en-US"/>
              <a:pPr/>
              <a:t>2025/8/31</a:t>
            </a:fld>
            <a:endParaRPr lang="zh-CN" altLang="en-US" sz="1800">
              <a:solidFill>
                <a:srgbClr val="000000"/>
              </a:solidFill>
            </a:endParaRPr>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B94A9488-4671-439E-80A4-75DB6335A710}"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84BB8BFB-8E55-49ED-BD3A-53F25913EA01}" type="datetime1">
              <a:rPr lang="zh-CN" altLang="en-US"/>
              <a:pPr/>
              <a:t>2025/8/31</a:t>
            </a:fld>
            <a:endParaRPr lang="zh-CN" altLang="en-US" sz="1800">
              <a:solidFill>
                <a:srgbClr val="000000"/>
              </a:solidFill>
            </a:endParaRPr>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BF71B6C6-9EEB-4536-9676-8615E6AAC735}"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B3757258-373F-4D96-9B99-67F4D58CF45F}" type="datetime1">
              <a:rPr lang="zh-CN" altLang="en-US"/>
              <a:pPr/>
              <a:t>2025/8/31</a:t>
            </a:fld>
            <a:endParaRPr lang="zh-CN" altLang="en-US" sz="1800">
              <a:solidFill>
                <a:srgbClr val="000000"/>
              </a:solidFill>
            </a:endParaRPr>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F8E7D535-2CC4-4F39-BEC1-EE66322DA639}"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A7FD7157-C55D-4141-A4E4-99931A5755D6}" type="datetime1">
              <a:rPr lang="zh-CN" altLang="en-US"/>
              <a:pPr/>
              <a:t>2025/8/31</a:t>
            </a:fld>
            <a:endParaRPr lang="zh-CN" altLang="en-US" sz="1800">
              <a:solidFill>
                <a:srgbClr val="000000"/>
              </a:solidFill>
            </a:endParaRPr>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EADA55B4-CEE7-4D7C-91D6-7B4823A4B698}"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94C14465-A53F-4AA0-8760-95D9E03E43D7}" type="datetime1">
              <a:rPr lang="zh-CN" altLang="en-US"/>
              <a:pPr/>
              <a:t>2025/8/31</a:t>
            </a:fld>
            <a:endParaRPr lang="zh-CN" altLang="en-US" sz="1800">
              <a:solidFill>
                <a:srgbClr val="000000"/>
              </a:solidFill>
            </a:endParaRPr>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31107426-D2CA-4299-9359-079C89202A16}"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panose="020F0502020204030204" pitchFamily="34" charset="0"/>
              </a:rPr>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5C40E5BA-977D-450B-9F9A-05901565D77C}" type="datetime1">
              <a:rPr lang="zh-CN" altLang="en-US"/>
              <a:pPr/>
              <a:t>2025/8/31</a:t>
            </a:fld>
            <a:endParaRPr lang="zh-CN" altLang="en-US" sz="1800">
              <a:solidFill>
                <a:srgbClr val="000000"/>
              </a:solidFill>
            </a:endParaRPr>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B7DFB368-15C8-462A-BB0C-A77EA88EF210}" type="slidenum">
              <a:rPr lang="zh-CN" altLang="en-US"/>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spd="slow" advClick="0" advTm="300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1.jpe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7" name="组合 4"/>
          <p:cNvGrpSpPr/>
          <p:nvPr/>
        </p:nvGrpSpPr>
        <p:grpSpPr bwMode="auto">
          <a:xfrm>
            <a:off x="0" y="333375"/>
            <a:ext cx="1489075" cy="419100"/>
            <a:chOff x="0" y="0"/>
            <a:chExt cx="1489439" cy="419100"/>
          </a:xfrm>
          <a:solidFill>
            <a:srgbClr val="0070C0"/>
          </a:solidFill>
        </p:grpSpPr>
        <p:sp>
          <p:nvSpPr>
            <p:cNvPr id="16388" name="矩形 5"/>
            <p:cNvSpPr>
              <a:spLocks noChangeArrowheads="1"/>
            </p:cNvSpPr>
            <p:nvPr/>
          </p:nvSpPr>
          <p:spPr bwMode="auto">
            <a:xfrm>
              <a:off x="0" y="0"/>
              <a:ext cx="1260840"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6389" name="矩形 6"/>
            <p:cNvSpPr>
              <a:spLocks noChangeArrowheads="1"/>
            </p:cNvSpPr>
            <p:nvPr/>
          </p:nvSpPr>
          <p:spPr bwMode="auto">
            <a:xfrm>
              <a:off x="1317989" y="0"/>
              <a:ext cx="66675"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6390" name="矩形 7"/>
            <p:cNvSpPr>
              <a:spLocks noChangeArrowheads="1"/>
            </p:cNvSpPr>
            <p:nvPr/>
          </p:nvSpPr>
          <p:spPr bwMode="auto">
            <a:xfrm>
              <a:off x="1441813" y="219075"/>
              <a:ext cx="47626" cy="200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16391" name="矩形 8"/>
          <p:cNvSpPr/>
          <p:nvPr/>
        </p:nvSpPr>
        <p:spPr bwMode="auto">
          <a:xfrm>
            <a:off x="4686300" y="2287588"/>
            <a:ext cx="7105650" cy="1819275"/>
          </a:xfrm>
          <a:custGeom>
            <a:avLst/>
            <a:gdLst>
              <a:gd name="T0" fmla="*/ 0 w 6696075"/>
              <a:gd name="T1" fmla="*/ 0 h 1819275"/>
              <a:gd name="T2" fmla="*/ 6696075 w 6696075"/>
              <a:gd name="T3" fmla="*/ 19050 h 1819275"/>
              <a:gd name="T4" fmla="*/ 6696075 w 6696075"/>
              <a:gd name="T5" fmla="*/ 1809750 h 1819275"/>
              <a:gd name="T6" fmla="*/ 1122277 w 6696075"/>
              <a:gd name="T7" fmla="*/ 1819275 h 1819275"/>
              <a:gd name="T8" fmla="*/ 0 w 6696075"/>
              <a:gd name="T9" fmla="*/ 0 h 1819275"/>
            </a:gdLst>
            <a:ahLst/>
            <a:cxnLst>
              <a:cxn ang="0">
                <a:pos x="T0" y="T1"/>
              </a:cxn>
              <a:cxn ang="0">
                <a:pos x="T2" y="T3"/>
              </a:cxn>
              <a:cxn ang="0">
                <a:pos x="T4" y="T5"/>
              </a:cxn>
              <a:cxn ang="0">
                <a:pos x="T6" y="T7"/>
              </a:cxn>
              <a:cxn ang="0">
                <a:pos x="T8" y="T9"/>
              </a:cxn>
            </a:cxnLst>
            <a:rect l="0" t="0" r="r" b="b"/>
            <a:pathLst>
              <a:path w="6696075" h="1819275">
                <a:moveTo>
                  <a:pt x="0" y="0"/>
                </a:moveTo>
                <a:lnTo>
                  <a:pt x="6696075" y="19050"/>
                </a:lnTo>
                <a:lnTo>
                  <a:pt x="6696075" y="1809750"/>
                </a:lnTo>
                <a:lnTo>
                  <a:pt x="1122277" y="1819275"/>
                </a:lnTo>
                <a:lnTo>
                  <a:pt x="0" y="0"/>
                </a:lnTo>
                <a:close/>
              </a:path>
            </a:pathLst>
          </a:custGeom>
          <a:solidFill>
            <a:srgbClr val="0070C0"/>
          </a:solidFill>
          <a:ln>
            <a:noFill/>
          </a:ln>
        </p:spPr>
        <p:txBody>
          <a:bodyPr anchor="ctr"/>
          <a:lstStyle/>
          <a:p>
            <a:endParaRPr lang="zh-CN" altLang="en-US">
              <a:solidFill>
                <a:srgbClr val="0070C0"/>
              </a:solidFill>
            </a:endParaRPr>
          </a:p>
        </p:txBody>
      </p:sp>
      <p:sp>
        <p:nvSpPr>
          <p:cNvPr id="16392" name="矩形 9"/>
          <p:cNvSpPr>
            <a:spLocks noChangeArrowheads="1"/>
          </p:cNvSpPr>
          <p:nvPr/>
        </p:nvSpPr>
        <p:spPr bwMode="auto">
          <a:xfrm>
            <a:off x="12020550" y="2297113"/>
            <a:ext cx="171450" cy="1800225"/>
          </a:xfrm>
          <a:prstGeom prst="rect">
            <a:avLst/>
          </a:prstGeom>
          <a:solidFill>
            <a:srgbClr val="0070C0"/>
          </a:solidFill>
          <a:ln w="9525">
            <a:solidFill>
              <a:srgbClr val="000000"/>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6394" name="矩形 14"/>
          <p:cNvSpPr>
            <a:spLocks noChangeArrowheads="1"/>
          </p:cNvSpPr>
          <p:nvPr/>
        </p:nvSpPr>
        <p:spPr bwMode="auto">
          <a:xfrm>
            <a:off x="0" y="6448425"/>
            <a:ext cx="12192000" cy="419100"/>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6400" name="文本框 24"/>
          <p:cNvSpPr txBox="1">
            <a:spLocks noChangeArrowheads="1"/>
          </p:cNvSpPr>
          <p:nvPr/>
        </p:nvSpPr>
        <p:spPr bwMode="auto">
          <a:xfrm>
            <a:off x="6902450" y="2717395"/>
            <a:ext cx="47371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基于</a:t>
            </a:r>
            <a:r>
              <a:rPr lang="en-US" altLang="zh-CN" sz="2800" b="1" dirty="0">
                <a:solidFill>
                  <a:schemeClr val="bg1"/>
                </a:solidFill>
                <a:latin typeface="微软雅黑" panose="020B0503020204020204" pitchFamily="34" charset="-122"/>
                <a:ea typeface="微软雅黑" panose="020B0503020204020204" pitchFamily="34" charset="-122"/>
              </a:rPr>
              <a:t>SLAM</a:t>
            </a:r>
            <a:r>
              <a:rPr lang="zh-CN" altLang="en-US" sz="2800" b="1" dirty="0">
                <a:solidFill>
                  <a:schemeClr val="bg1"/>
                </a:solidFill>
                <a:latin typeface="微软雅黑" panose="020B0503020204020204" pitchFamily="34" charset="-122"/>
                <a:ea typeface="微软雅黑" panose="020B0503020204020204" pitchFamily="34" charset="-122"/>
              </a:rPr>
              <a:t>的停车场智能寻车机器人的设计与实现</a:t>
            </a:r>
          </a:p>
        </p:txBody>
      </p:sp>
      <p:pic>
        <p:nvPicPr>
          <p:cNvPr id="3" name="图片 2" descr="形状, 箭头&#10;&#10;AI 生成的内容可能不正确。">
            <a:extLst>
              <a:ext uri="{FF2B5EF4-FFF2-40B4-BE49-F238E27FC236}">
                <a16:creationId xmlns:a16="http://schemas.microsoft.com/office/drawing/2014/main" id="{37DD908B-AD2C-481F-E1DE-B61B76551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764" y="2826913"/>
            <a:ext cx="735070" cy="7350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EEE32-AB7D-89C7-C94F-CBDD9E72DB12}"/>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ACE1B9CB-A227-451A-E7C7-7C301F8F5C50}"/>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C4E38870-4281-FA62-86B9-73E40D469F33}"/>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3.1.1 </a:t>
            </a:r>
            <a:r>
              <a:rPr lang="zh-CN" altLang="en-US" b="1" dirty="0">
                <a:solidFill>
                  <a:srgbClr val="595959"/>
                </a:solidFill>
                <a:latin typeface="微软雅黑" panose="020B0503020204020204" pitchFamily="34" charset="-122"/>
                <a:ea typeface="微软雅黑" panose="020B0503020204020204" pitchFamily="34" charset="-122"/>
              </a:rPr>
              <a:t>服务器端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zh-CN"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Qwen</a:t>
            </a:r>
            <a:r>
              <a:rPr lang="zh-CN" altLang="zh-CN" b="1" dirty="0">
                <a:solidFill>
                  <a:srgbClr val="595959"/>
                </a:solidFill>
                <a:latin typeface="微软雅黑" panose="020B0503020204020204" pitchFamily="34" charset="-122"/>
                <a:ea typeface="微软雅黑" panose="020B0503020204020204" pitchFamily="34" charset="-122"/>
              </a:rPr>
              <a:t>的对话寻车界面</a:t>
            </a:r>
            <a:r>
              <a:rPr lang="en-US" altLang="zh-CN" b="1" dirty="0">
                <a:solidFill>
                  <a:srgbClr val="595959"/>
                </a:solidFill>
                <a:latin typeface="微软雅黑" panose="020B0503020204020204" pitchFamily="34" charset="-122"/>
                <a:ea typeface="微软雅黑" panose="020B0503020204020204" pitchFamily="34" charset="-122"/>
              </a:rPr>
              <a:t> </a:t>
            </a:r>
            <a:endParaRPr lang="zh-CN" altLang="en-US" b="1" dirty="0">
              <a:solidFill>
                <a:srgbClr val="595959"/>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6A3CC18-1DC5-BA60-02F8-FF6F8FDEC37D}"/>
              </a:ext>
            </a:extLst>
          </p:cNvPr>
          <p:cNvSpPr txBox="1"/>
          <p:nvPr/>
        </p:nvSpPr>
        <p:spPr>
          <a:xfrm>
            <a:off x="6579326" y="1845761"/>
            <a:ext cx="4123509" cy="3757567"/>
          </a:xfrm>
          <a:prstGeom prst="rect">
            <a:avLst/>
          </a:prstGeom>
          <a:noFill/>
        </p:spPr>
        <p:txBody>
          <a:bodyPr wrap="square">
            <a:spAutoFit/>
          </a:bodyPr>
          <a:lstStyle/>
          <a:p>
            <a:pPr algn="just">
              <a:lnSpc>
                <a:spcPct val="125000"/>
              </a:lnSpc>
            </a:pPr>
            <a:r>
              <a:rPr lang="zh-CN" altLang="zh-CN" sz="1600" dirty="0">
                <a:solidFill>
                  <a:srgbClr val="000000"/>
                </a:solidFill>
                <a:latin typeface="微软雅黑" panose="020B0503020204020204" pitchFamily="34" charset="-122"/>
                <a:ea typeface="微软雅黑" panose="020B0503020204020204" pitchFamily="34" charset="-122"/>
              </a:rPr>
              <a:t>本项目的对话寻车界面采用</a:t>
            </a:r>
            <a:r>
              <a:rPr lang="en-US" altLang="zh-CN" sz="1600" dirty="0">
                <a:solidFill>
                  <a:srgbClr val="000000"/>
                </a:solidFill>
                <a:latin typeface="微软雅黑" panose="020B0503020204020204" pitchFamily="34" charset="-122"/>
                <a:ea typeface="微软雅黑" panose="020B0503020204020204" pitchFamily="34" charset="-122"/>
              </a:rPr>
              <a:t>Qwen</a:t>
            </a:r>
            <a:r>
              <a:rPr lang="zh-CN" altLang="zh-CN" sz="1600" dirty="0">
                <a:solidFill>
                  <a:srgbClr val="000000"/>
                </a:solidFill>
                <a:latin typeface="微软雅黑" panose="020B0503020204020204" pitchFamily="34" charset="-122"/>
                <a:ea typeface="微软雅黑" panose="020B0503020204020204" pitchFamily="34" charset="-122"/>
              </a:rPr>
              <a:t>大模型，支持语音与文本两种交互模式。用户通过前端输入框提交文字查询或通过麦克风发起语音指令。若用户选择语音输入，系统将用户语音上传至百度短语音识别平台进行识别，将音频转化为文本数据。交互过程中，系统依托大语言模型完成语义解析与意图识别，并同时判断是否需要使用</a:t>
            </a:r>
            <a:r>
              <a:rPr lang="en-US" altLang="zh-CN" sz="1600" dirty="0">
                <a:solidFill>
                  <a:srgbClr val="000000"/>
                </a:solidFill>
                <a:latin typeface="微软雅黑" panose="020B0503020204020204" pitchFamily="34" charset="-122"/>
                <a:ea typeface="微软雅黑" panose="020B0503020204020204" pitchFamily="34" charset="-122"/>
              </a:rPr>
              <a:t>Function Call</a:t>
            </a:r>
            <a:r>
              <a:rPr lang="zh-CN" altLang="zh-CN" sz="1600" dirty="0">
                <a:solidFill>
                  <a:srgbClr val="000000"/>
                </a:solidFill>
                <a:latin typeface="微软雅黑" panose="020B0503020204020204" pitchFamily="34" charset="-122"/>
                <a:ea typeface="微软雅黑" panose="020B0503020204020204" pitchFamily="34" charset="-122"/>
              </a:rPr>
              <a:t>调用项目中的相关函数。</a:t>
            </a:r>
            <a:r>
              <a:rPr lang="en-US" altLang="zh-CN" sz="1600" dirty="0" err="1">
                <a:solidFill>
                  <a:srgbClr val="000000"/>
                </a:solidFill>
                <a:latin typeface="微软雅黑" panose="020B0503020204020204" pitchFamily="34" charset="-122"/>
                <a:ea typeface="微软雅黑" panose="020B0503020204020204" pitchFamily="34" charset="-122"/>
              </a:rPr>
              <a:t>Funtion</a:t>
            </a:r>
            <a:r>
              <a:rPr lang="en-US" altLang="zh-CN" sz="1600" dirty="0">
                <a:solidFill>
                  <a:srgbClr val="000000"/>
                </a:solidFill>
                <a:latin typeface="微软雅黑" panose="020B0503020204020204" pitchFamily="34" charset="-122"/>
                <a:ea typeface="微软雅黑" panose="020B0503020204020204" pitchFamily="34" charset="-122"/>
              </a:rPr>
              <a:t> Call</a:t>
            </a:r>
            <a:r>
              <a:rPr lang="zh-CN" altLang="zh-CN" sz="1600" dirty="0">
                <a:solidFill>
                  <a:srgbClr val="000000"/>
                </a:solidFill>
                <a:latin typeface="微软雅黑" panose="020B0503020204020204" pitchFamily="34" charset="-122"/>
                <a:ea typeface="微软雅黑" panose="020B0503020204020204" pitchFamily="34" charset="-122"/>
              </a:rPr>
              <a:t>可调用的函数包含了寻车函数和停放车位查询函数。最后，大模型给出回复，并调用基于</a:t>
            </a:r>
            <a:r>
              <a:rPr lang="en-US" altLang="zh-CN" sz="1600" dirty="0">
                <a:solidFill>
                  <a:srgbClr val="000000"/>
                </a:solidFill>
                <a:latin typeface="微软雅黑" panose="020B0503020204020204" pitchFamily="34" charset="-122"/>
                <a:ea typeface="微软雅黑" panose="020B0503020204020204" pitchFamily="34" charset="-122"/>
              </a:rPr>
              <a:t>Edge-TTS</a:t>
            </a:r>
            <a:r>
              <a:rPr lang="zh-CN" altLang="zh-CN" sz="1600" dirty="0">
                <a:solidFill>
                  <a:srgbClr val="000000"/>
                </a:solidFill>
                <a:latin typeface="微软雅黑" panose="020B0503020204020204" pitchFamily="34" charset="-122"/>
                <a:ea typeface="微软雅黑" panose="020B0503020204020204" pitchFamily="34" charset="-122"/>
              </a:rPr>
              <a:t>的语音合成功能合成语音进行播放。</a:t>
            </a:r>
          </a:p>
        </p:txBody>
      </p:sp>
      <p:pic>
        <p:nvPicPr>
          <p:cNvPr id="9" name="图形 1">
            <a:extLst>
              <a:ext uri="{FF2B5EF4-FFF2-40B4-BE49-F238E27FC236}">
                <a16:creationId xmlns:a16="http://schemas.microsoft.com/office/drawing/2014/main" id="{437C5648-2133-0AC5-22BF-53763C5448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4625" y="1130886"/>
            <a:ext cx="4971415" cy="5187315"/>
          </a:xfrm>
          <a:prstGeom prst="rect">
            <a:avLst/>
          </a:prstGeom>
        </p:spPr>
      </p:pic>
    </p:spTree>
    <p:extLst>
      <p:ext uri="{BB962C8B-B14F-4D97-AF65-F5344CB8AC3E}">
        <p14:creationId xmlns:p14="http://schemas.microsoft.com/office/powerpoint/2010/main" val="1463540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0B9F0-D864-F82F-974E-1912B41C92AA}"/>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A84A6C85-086C-AD21-014B-94E6A850CAEE}"/>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2B25EA8D-08BA-4558-97C1-179E90407EC2}"/>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3.1.2 </a:t>
            </a:r>
            <a:r>
              <a:rPr lang="zh-CN" altLang="en-US" b="1" dirty="0">
                <a:solidFill>
                  <a:srgbClr val="595959"/>
                </a:solidFill>
                <a:latin typeface="微软雅黑" panose="020B0503020204020204" pitchFamily="34" charset="-122"/>
                <a:ea typeface="微软雅黑" panose="020B0503020204020204" pitchFamily="34" charset="-122"/>
              </a:rPr>
              <a:t>服务器端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en-US" b="1" dirty="0">
                <a:solidFill>
                  <a:srgbClr val="595959"/>
                </a:solidFill>
                <a:latin typeface="微软雅黑" panose="020B0503020204020204" pitchFamily="34" charset="-122"/>
                <a:ea typeface="微软雅黑" panose="020B0503020204020204" pitchFamily="34" charset="-122"/>
              </a:rPr>
              <a:t>操作界面</a:t>
            </a:r>
          </a:p>
        </p:txBody>
      </p:sp>
      <p:pic>
        <p:nvPicPr>
          <p:cNvPr id="6" name="图片 5">
            <a:extLst>
              <a:ext uri="{FF2B5EF4-FFF2-40B4-BE49-F238E27FC236}">
                <a16:creationId xmlns:a16="http://schemas.microsoft.com/office/drawing/2014/main" id="{E8FCB2FD-3074-6F4A-82B7-B632288E5A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893" y="1236165"/>
            <a:ext cx="5266055" cy="2635250"/>
          </a:xfrm>
          <a:prstGeom prst="rect">
            <a:avLst/>
          </a:prstGeom>
          <a:noFill/>
          <a:ln>
            <a:noFill/>
          </a:ln>
        </p:spPr>
      </p:pic>
      <p:pic>
        <p:nvPicPr>
          <p:cNvPr id="7" name="图片 6" descr="图形用户界面, 应用程序, 表格, Excel&#10;&#10;AI 生成的内容可能不正确。">
            <a:extLst>
              <a:ext uri="{FF2B5EF4-FFF2-40B4-BE49-F238E27FC236}">
                <a16:creationId xmlns:a16="http://schemas.microsoft.com/office/drawing/2014/main" id="{69DAF3A2-86D2-6BA5-3F0A-6A4411A737C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6710" y="1236165"/>
            <a:ext cx="5266055" cy="2635250"/>
          </a:xfrm>
          <a:prstGeom prst="rect">
            <a:avLst/>
          </a:prstGeom>
          <a:noFill/>
          <a:ln>
            <a:noFill/>
          </a:ln>
        </p:spPr>
      </p:pic>
      <p:pic>
        <p:nvPicPr>
          <p:cNvPr id="9" name="图片 8" descr="图形用户界面, 文本&#10;&#10;AI 生成的内容可能不正确。">
            <a:extLst>
              <a:ext uri="{FF2B5EF4-FFF2-40B4-BE49-F238E27FC236}">
                <a16:creationId xmlns:a16="http://schemas.microsoft.com/office/drawing/2014/main" id="{A4C80BAA-4AD0-B14E-327C-396D53CD02D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893" y="3861661"/>
            <a:ext cx="5267960" cy="2632075"/>
          </a:xfrm>
          <a:prstGeom prst="rect">
            <a:avLst/>
          </a:prstGeom>
          <a:noFill/>
          <a:ln>
            <a:noFill/>
          </a:ln>
        </p:spPr>
      </p:pic>
      <p:pic>
        <p:nvPicPr>
          <p:cNvPr id="10" name="图片 9" descr="图形用户界面, 应用程序&#10;&#10;AI 生成的内容可能不正确。">
            <a:extLst>
              <a:ext uri="{FF2B5EF4-FFF2-40B4-BE49-F238E27FC236}">
                <a16:creationId xmlns:a16="http://schemas.microsoft.com/office/drawing/2014/main" id="{0BE5A586-ABDF-2E19-763C-2231D7F170E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79567" y="3871415"/>
            <a:ext cx="5267960" cy="2632075"/>
          </a:xfrm>
          <a:prstGeom prst="rect">
            <a:avLst/>
          </a:prstGeom>
          <a:noFill/>
          <a:ln>
            <a:noFill/>
          </a:ln>
        </p:spPr>
      </p:pic>
    </p:spTree>
    <p:extLst>
      <p:ext uri="{BB962C8B-B14F-4D97-AF65-F5344CB8AC3E}">
        <p14:creationId xmlns:p14="http://schemas.microsoft.com/office/powerpoint/2010/main" val="685171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AB26-6094-A979-3181-01A49D5790BD}"/>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024FE0BF-846F-9EE9-4A16-C24B69AA0C4A}"/>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FBBAAE59-389A-D7FF-4700-97B82D04827B}"/>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3.1.2 </a:t>
            </a:r>
            <a:r>
              <a:rPr lang="zh-CN" altLang="en-US" b="1" dirty="0">
                <a:solidFill>
                  <a:srgbClr val="595959"/>
                </a:solidFill>
                <a:latin typeface="微软雅黑" panose="020B0503020204020204" pitchFamily="34" charset="-122"/>
                <a:ea typeface="微软雅黑" panose="020B0503020204020204" pitchFamily="34" charset="-122"/>
              </a:rPr>
              <a:t>服务器端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en-US" b="1" dirty="0">
                <a:solidFill>
                  <a:srgbClr val="595959"/>
                </a:solidFill>
                <a:latin typeface="微软雅黑" panose="020B0503020204020204" pitchFamily="34" charset="-122"/>
                <a:ea typeface="微软雅黑" panose="020B0503020204020204" pitchFamily="34" charset="-122"/>
              </a:rPr>
              <a:t>操作界面</a:t>
            </a:r>
          </a:p>
        </p:txBody>
      </p:sp>
      <p:pic>
        <p:nvPicPr>
          <p:cNvPr id="8" name="图片 7" descr="图形用户界面, 应用程序&#10;&#10;AI 生成的内容可能不正确。">
            <a:extLst>
              <a:ext uri="{FF2B5EF4-FFF2-40B4-BE49-F238E27FC236}">
                <a16:creationId xmlns:a16="http://schemas.microsoft.com/office/drawing/2014/main" id="{0B4416B2-B690-2319-4B73-FA6846FAF3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750" y="3871414"/>
            <a:ext cx="5267960" cy="2632075"/>
          </a:xfrm>
          <a:prstGeom prst="rect">
            <a:avLst/>
          </a:prstGeom>
          <a:noFill/>
          <a:ln>
            <a:noFill/>
          </a:ln>
        </p:spPr>
      </p:pic>
      <p:pic>
        <p:nvPicPr>
          <p:cNvPr id="11" name="图片 10" descr="图形用户界面, 应用程序, 表格, Excel&#10;&#10;AI 生成的内容可能不正确。">
            <a:extLst>
              <a:ext uri="{FF2B5EF4-FFF2-40B4-BE49-F238E27FC236}">
                <a16:creationId xmlns:a16="http://schemas.microsoft.com/office/drawing/2014/main" id="{AE6B6097-9DFB-98BF-B3F5-7DE5D93A682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6710" y="1239340"/>
            <a:ext cx="5267960" cy="2632075"/>
          </a:xfrm>
          <a:prstGeom prst="rect">
            <a:avLst/>
          </a:prstGeom>
          <a:noFill/>
          <a:ln>
            <a:noFill/>
          </a:ln>
        </p:spPr>
      </p:pic>
      <p:pic>
        <p:nvPicPr>
          <p:cNvPr id="12" name="图片 11" descr="图形用户界面, 网站&#10;&#10;AI 生成的内容可能不正确。">
            <a:extLst>
              <a:ext uri="{FF2B5EF4-FFF2-40B4-BE49-F238E27FC236}">
                <a16:creationId xmlns:a16="http://schemas.microsoft.com/office/drawing/2014/main" id="{AACBEF34-A7FE-948C-580E-BF089BC41D9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6710" y="3871415"/>
            <a:ext cx="5267960" cy="2632075"/>
          </a:xfrm>
          <a:prstGeom prst="rect">
            <a:avLst/>
          </a:prstGeom>
          <a:noFill/>
          <a:ln>
            <a:noFill/>
          </a:ln>
        </p:spPr>
      </p:pic>
      <p:pic>
        <p:nvPicPr>
          <p:cNvPr id="13" name="图片 12">
            <a:extLst>
              <a:ext uri="{FF2B5EF4-FFF2-40B4-BE49-F238E27FC236}">
                <a16:creationId xmlns:a16="http://schemas.microsoft.com/office/drawing/2014/main" id="{CDFB2CAF-1486-ED06-1D92-1A4C2416223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655" y="1236165"/>
            <a:ext cx="5266055" cy="2635250"/>
          </a:xfrm>
          <a:prstGeom prst="rect">
            <a:avLst/>
          </a:prstGeom>
          <a:noFill/>
          <a:ln>
            <a:noFill/>
          </a:ln>
        </p:spPr>
      </p:pic>
      <p:pic>
        <p:nvPicPr>
          <p:cNvPr id="4" name="图片 3" descr="图形用户界面, 应用程序&#10;&#10;AI 生成的内容可能不正确。">
            <a:extLst>
              <a:ext uri="{FF2B5EF4-FFF2-40B4-BE49-F238E27FC236}">
                <a16:creationId xmlns:a16="http://schemas.microsoft.com/office/drawing/2014/main" id="{ACA89288-3F68-18FB-59D3-3BC5255DA0A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750" y="1239340"/>
            <a:ext cx="5267960" cy="2632075"/>
          </a:xfrm>
          <a:prstGeom prst="rect">
            <a:avLst/>
          </a:prstGeom>
          <a:noFill/>
          <a:ln>
            <a:noFill/>
          </a:ln>
        </p:spPr>
      </p:pic>
    </p:spTree>
    <p:extLst>
      <p:ext uri="{BB962C8B-B14F-4D97-AF65-F5344CB8AC3E}">
        <p14:creationId xmlns:p14="http://schemas.microsoft.com/office/powerpoint/2010/main" val="3733940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0EFB3-19DF-7373-940F-97C8BB3AF0D4}"/>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4350EF69-0D60-D0DA-467C-51D58241ECB1}"/>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820C6F85-11C2-94AA-89B1-BB7998AE1944}"/>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3.2.1 CPR</a:t>
            </a:r>
            <a:r>
              <a:rPr lang="zh-CN" altLang="en-US" b="1" dirty="0">
                <a:solidFill>
                  <a:srgbClr val="595959"/>
                </a:solidFill>
                <a:latin typeface="微软雅黑" panose="020B0503020204020204" pitchFamily="34" charset="-122"/>
                <a:ea typeface="微软雅黑" panose="020B0503020204020204" pitchFamily="34" charset="-122"/>
              </a:rPr>
              <a:t>端</a:t>
            </a:r>
            <a:r>
              <a:rPr lang="en-US" altLang="zh-CN" b="1" dirty="0">
                <a:solidFill>
                  <a:srgbClr val="595959"/>
                </a:solidFill>
                <a:latin typeface="微软雅黑" panose="020B0503020204020204" pitchFamily="34" charset="-122"/>
                <a:ea typeface="微软雅黑" panose="020B0503020204020204" pitchFamily="34" charset="-122"/>
              </a:rPr>
              <a:t>(</a:t>
            </a:r>
            <a:r>
              <a:rPr lang="zh-CN" altLang="en-US" b="1" dirty="0">
                <a:solidFill>
                  <a:srgbClr val="595959"/>
                </a:solidFill>
                <a:latin typeface="微软雅黑" panose="020B0503020204020204" pitchFamily="34" charset="-122"/>
                <a:ea typeface="微软雅黑" panose="020B0503020204020204" pitchFamily="34" charset="-122"/>
              </a:rPr>
              <a:t>车牌识别设备端</a:t>
            </a:r>
            <a:r>
              <a:rPr lang="en-US" altLang="zh-CN" b="1" dirty="0">
                <a:solidFill>
                  <a:srgbClr val="595959"/>
                </a:solidFill>
                <a:latin typeface="微软雅黑" panose="020B0503020204020204" pitchFamily="34" charset="-122"/>
                <a:ea typeface="微软雅黑" panose="020B0503020204020204" pitchFamily="34" charset="-122"/>
              </a:rPr>
              <a:t>)</a:t>
            </a:r>
            <a:r>
              <a:rPr lang="zh-CN" altLang="en-US" b="1" dirty="0">
                <a:solidFill>
                  <a:srgbClr val="595959"/>
                </a:solidFill>
                <a:latin typeface="微软雅黑" panose="020B0503020204020204" pitchFamily="34" charset="-122"/>
                <a:ea typeface="微软雅黑" panose="020B0503020204020204" pitchFamily="34" charset="-122"/>
              </a:rPr>
              <a:t>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zh-CN"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YOLOv11</a:t>
            </a:r>
            <a:r>
              <a:rPr lang="zh-CN" altLang="zh-CN" b="1" dirty="0">
                <a:solidFill>
                  <a:srgbClr val="595959"/>
                </a:solidFill>
                <a:latin typeface="微软雅黑" panose="020B0503020204020204" pitchFamily="34" charset="-122"/>
                <a:ea typeface="微软雅黑" panose="020B0503020204020204" pitchFamily="34" charset="-122"/>
              </a:rPr>
              <a:t>和</a:t>
            </a:r>
            <a:r>
              <a:rPr lang="en-US" altLang="zh-CN" b="1" dirty="0">
                <a:solidFill>
                  <a:srgbClr val="595959"/>
                </a:solidFill>
                <a:latin typeface="微软雅黑" panose="020B0503020204020204" pitchFamily="34" charset="-122"/>
                <a:ea typeface="微软雅黑" panose="020B0503020204020204" pitchFamily="34" charset="-122"/>
              </a:rPr>
              <a:t>Paddle OCR</a:t>
            </a:r>
            <a:r>
              <a:rPr lang="zh-CN" altLang="zh-CN" b="1" dirty="0">
                <a:solidFill>
                  <a:srgbClr val="595959"/>
                </a:solidFill>
                <a:latin typeface="微软雅黑" panose="020B0503020204020204" pitchFamily="34" charset="-122"/>
                <a:ea typeface="微软雅黑" panose="020B0503020204020204" pitchFamily="34" charset="-122"/>
              </a:rPr>
              <a:t>的车牌</a:t>
            </a:r>
            <a:r>
              <a:rPr lang="en-US" altLang="zh-CN" b="1" dirty="0">
                <a:solidFill>
                  <a:srgbClr val="595959"/>
                </a:solidFill>
                <a:latin typeface="微软雅黑" panose="020B0503020204020204" pitchFamily="34" charset="-122"/>
                <a:ea typeface="微软雅黑" panose="020B0503020204020204" pitchFamily="34" charset="-122"/>
              </a:rPr>
              <a:t>-</a:t>
            </a:r>
            <a:r>
              <a:rPr lang="zh-CN" altLang="zh-CN" b="1" dirty="0">
                <a:solidFill>
                  <a:srgbClr val="595959"/>
                </a:solidFill>
                <a:latin typeface="微软雅黑" panose="020B0503020204020204" pitchFamily="34" charset="-122"/>
                <a:ea typeface="微软雅黑" panose="020B0503020204020204" pitchFamily="34" charset="-122"/>
              </a:rPr>
              <a:t>车位识别匹配功能</a:t>
            </a:r>
          </a:p>
        </p:txBody>
      </p:sp>
      <p:pic>
        <p:nvPicPr>
          <p:cNvPr id="4" name="图片 3">
            <a:extLst>
              <a:ext uri="{FF2B5EF4-FFF2-40B4-BE49-F238E27FC236}">
                <a16:creationId xmlns:a16="http://schemas.microsoft.com/office/drawing/2014/main" id="{157FD5E3-E720-8DBD-49F5-4947BCE8850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1627" y="1520008"/>
            <a:ext cx="2898140" cy="4627880"/>
          </a:xfrm>
          <a:prstGeom prst="rect">
            <a:avLst/>
          </a:prstGeom>
          <a:noFill/>
          <a:ln>
            <a:noFill/>
          </a:ln>
        </p:spPr>
      </p:pic>
      <p:sp>
        <p:nvSpPr>
          <p:cNvPr id="6" name="文本框 5">
            <a:extLst>
              <a:ext uri="{FF2B5EF4-FFF2-40B4-BE49-F238E27FC236}">
                <a16:creationId xmlns:a16="http://schemas.microsoft.com/office/drawing/2014/main" id="{5314683D-26BA-F6A8-209A-2C7658F3B9C6}"/>
              </a:ext>
            </a:extLst>
          </p:cNvPr>
          <p:cNvSpPr txBox="1"/>
          <p:nvPr/>
        </p:nvSpPr>
        <p:spPr>
          <a:xfrm>
            <a:off x="5037908" y="1628152"/>
            <a:ext cx="5468983" cy="4411592"/>
          </a:xfrm>
          <a:prstGeom prst="rect">
            <a:avLst/>
          </a:prstGeom>
          <a:noFill/>
        </p:spPr>
        <p:txBody>
          <a:bodyPr wrap="square">
            <a:spAutoFit/>
          </a:bodyPr>
          <a:lstStyle/>
          <a:p>
            <a:pPr algn="just">
              <a:lnSpc>
                <a:spcPct val="125000"/>
              </a:lnSpc>
              <a:spcAft>
                <a:spcPts val="250"/>
              </a:spcAft>
            </a:pPr>
            <a:r>
              <a:rPr lang="en-US" altLang="zh-CN" sz="1600" dirty="0">
                <a:solidFill>
                  <a:srgbClr val="000000"/>
                </a:solidFill>
                <a:latin typeface="微软雅黑" panose="020B0503020204020204" pitchFamily="34" charset="-122"/>
                <a:ea typeface="微软雅黑" panose="020B0503020204020204" pitchFamily="34" charset="-122"/>
              </a:rPr>
              <a:t>CPR</a:t>
            </a:r>
            <a:r>
              <a:rPr lang="zh-CN" altLang="zh-CN" sz="1600" dirty="0">
                <a:solidFill>
                  <a:srgbClr val="000000"/>
                </a:solidFill>
                <a:latin typeface="微软雅黑" panose="020B0503020204020204" pitchFamily="34" charset="-122"/>
                <a:ea typeface="微软雅黑" panose="020B0503020204020204" pitchFamily="34" charset="-122"/>
              </a:rPr>
              <a:t>设备在本项目中起到了监控车位状态并识别停放车辆的车牌号的作用。</a:t>
            </a:r>
            <a:r>
              <a:rPr lang="en-US" altLang="zh-CN" sz="1600" dirty="0">
                <a:solidFill>
                  <a:srgbClr val="000000"/>
                </a:solidFill>
                <a:latin typeface="微软雅黑" panose="020B0503020204020204" pitchFamily="34" charset="-122"/>
                <a:ea typeface="微软雅黑" panose="020B0503020204020204" pitchFamily="34" charset="-122"/>
              </a:rPr>
              <a:t>CPR</a:t>
            </a:r>
            <a:r>
              <a:rPr lang="zh-CN" altLang="zh-CN" sz="1600" dirty="0">
                <a:solidFill>
                  <a:srgbClr val="000000"/>
                </a:solidFill>
                <a:latin typeface="微软雅黑" panose="020B0503020204020204" pitchFamily="34" charset="-122"/>
                <a:ea typeface="微软雅黑" panose="020B0503020204020204" pitchFamily="34" charset="-122"/>
              </a:rPr>
              <a:t>设备安装在欲识别车位的前方，支持多个车位的识别匹配</a:t>
            </a:r>
            <a:r>
              <a:rPr lang="zh-CN" altLang="en-US" sz="1600" dirty="0">
                <a:solidFill>
                  <a:srgbClr val="000000"/>
                </a:solidFill>
                <a:latin typeface="微软雅黑" panose="020B0503020204020204" pitchFamily="34" charset="-122"/>
                <a:ea typeface="微软雅黑" panose="020B0503020204020204" pitchFamily="34" charset="-122"/>
              </a:rPr>
              <a:t>，其核心功能为</a:t>
            </a:r>
            <a:r>
              <a:rPr lang="zh-CN" altLang="zh-CN" sz="1600" dirty="0">
                <a:solidFill>
                  <a:srgbClr val="000000"/>
                </a:solidFill>
                <a:latin typeface="微软雅黑" panose="020B0503020204020204" pitchFamily="34" charset="-122"/>
                <a:ea typeface="微软雅黑" panose="020B0503020204020204" pitchFamily="34" charset="-122"/>
              </a:rPr>
              <a:t>车牌</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zh-CN" sz="1600" dirty="0">
                <a:solidFill>
                  <a:srgbClr val="000000"/>
                </a:solidFill>
                <a:latin typeface="微软雅黑" panose="020B0503020204020204" pitchFamily="34" charset="-122"/>
                <a:ea typeface="微软雅黑" panose="020B0503020204020204" pitchFamily="34" charset="-122"/>
              </a:rPr>
              <a:t>车位识别匹配功能。</a:t>
            </a:r>
            <a:endParaRPr lang="en-US" altLang="zh-CN" sz="1600" dirty="0">
              <a:solidFill>
                <a:srgbClr val="000000"/>
              </a:solidFill>
              <a:latin typeface="微软雅黑" panose="020B0503020204020204" pitchFamily="34" charset="-122"/>
              <a:ea typeface="微软雅黑" panose="020B0503020204020204" pitchFamily="34" charset="-122"/>
            </a:endParaRPr>
          </a:p>
          <a:p>
            <a:pPr algn="just">
              <a:lnSpc>
                <a:spcPct val="125000"/>
              </a:lnSpc>
              <a:spcAft>
                <a:spcPts val="250"/>
              </a:spcAft>
            </a:pPr>
            <a:r>
              <a:rPr lang="zh-CN" altLang="en-US" sz="1600" dirty="0">
                <a:solidFill>
                  <a:srgbClr val="000000"/>
                </a:solidFill>
                <a:latin typeface="微软雅黑" panose="020B0503020204020204" pitchFamily="34" charset="-122"/>
                <a:ea typeface="微软雅黑" panose="020B0503020204020204" pitchFamily="34" charset="-122"/>
              </a:rPr>
              <a:t>该功能流程如下：</a:t>
            </a:r>
            <a:r>
              <a:rPr lang="zh-CN" altLang="zh-CN" sz="1600" dirty="0">
                <a:solidFill>
                  <a:srgbClr val="000000"/>
                </a:solidFill>
                <a:latin typeface="微软雅黑" panose="020B0503020204020204" pitchFamily="34" charset="-122"/>
                <a:ea typeface="微软雅黑" panose="020B0503020204020204" pitchFamily="34" charset="-122"/>
              </a:rPr>
              <a:t>首先，服务器定时向停车场内的所有</a:t>
            </a:r>
            <a:r>
              <a:rPr lang="en-US" altLang="zh-CN" sz="1600" dirty="0">
                <a:solidFill>
                  <a:srgbClr val="000000"/>
                </a:solidFill>
                <a:latin typeface="微软雅黑" panose="020B0503020204020204" pitchFamily="34" charset="-122"/>
                <a:ea typeface="微软雅黑" panose="020B0503020204020204" pitchFamily="34" charset="-122"/>
              </a:rPr>
              <a:t>CPR</a:t>
            </a:r>
            <a:r>
              <a:rPr lang="zh-CN" altLang="zh-CN" sz="1600" dirty="0">
                <a:solidFill>
                  <a:srgbClr val="000000"/>
                </a:solidFill>
                <a:latin typeface="微软雅黑" panose="020B0503020204020204" pitchFamily="34" charset="-122"/>
                <a:ea typeface="微软雅黑" panose="020B0503020204020204" pitchFamily="34" charset="-122"/>
              </a:rPr>
              <a:t>设备发送对应的识别区域信息。随后，</a:t>
            </a:r>
            <a:r>
              <a:rPr lang="en-US" altLang="zh-CN" sz="1600" dirty="0">
                <a:solidFill>
                  <a:srgbClr val="000000"/>
                </a:solidFill>
                <a:latin typeface="微软雅黑" panose="020B0503020204020204" pitchFamily="34" charset="-122"/>
                <a:ea typeface="微软雅黑" panose="020B0503020204020204" pitchFamily="34" charset="-122"/>
              </a:rPr>
              <a:t>CPR</a:t>
            </a:r>
            <a:r>
              <a:rPr lang="zh-CN" altLang="zh-CN" sz="1600" dirty="0">
                <a:solidFill>
                  <a:srgbClr val="000000"/>
                </a:solidFill>
                <a:latin typeface="微软雅黑" panose="020B0503020204020204" pitchFamily="34" charset="-122"/>
                <a:ea typeface="微软雅黑" panose="020B0503020204020204" pitchFamily="34" charset="-122"/>
              </a:rPr>
              <a:t>设备接收到信息之后，通过摄像头采集图像。随后将采集的图像使用训练完成的</a:t>
            </a:r>
            <a:r>
              <a:rPr lang="en-US" altLang="zh-CN" sz="1600" dirty="0">
                <a:solidFill>
                  <a:srgbClr val="000000"/>
                </a:solidFill>
                <a:latin typeface="微软雅黑" panose="020B0503020204020204" pitchFamily="34" charset="-122"/>
                <a:ea typeface="微软雅黑" panose="020B0503020204020204" pitchFamily="34" charset="-122"/>
              </a:rPr>
              <a:t>YOLOv11</a:t>
            </a:r>
            <a:r>
              <a:rPr lang="zh-CN" altLang="zh-CN" sz="1600" dirty="0">
                <a:solidFill>
                  <a:srgbClr val="000000"/>
                </a:solidFill>
                <a:latin typeface="微软雅黑" panose="020B0503020204020204" pitchFamily="34" charset="-122"/>
                <a:ea typeface="微软雅黑" panose="020B0503020204020204" pitchFamily="34" charset="-122"/>
              </a:rPr>
              <a:t>模型进行车牌识别。识别到的车牌所在位置会与下发的识别区域信息对比，如果车牌位于识别区域内则裁剪车牌图像，并传入</a:t>
            </a:r>
            <a:r>
              <a:rPr lang="en-US" altLang="zh-CN" sz="1600" dirty="0">
                <a:solidFill>
                  <a:srgbClr val="000000"/>
                </a:solidFill>
                <a:latin typeface="微软雅黑" panose="020B0503020204020204" pitchFamily="34" charset="-122"/>
                <a:ea typeface="微软雅黑" panose="020B0503020204020204" pitchFamily="34" charset="-122"/>
              </a:rPr>
              <a:t>Paddle OCR</a:t>
            </a:r>
            <a:r>
              <a:rPr lang="zh-CN" altLang="zh-CN" sz="1600" dirty="0">
                <a:solidFill>
                  <a:srgbClr val="000000"/>
                </a:solidFill>
                <a:latin typeface="微软雅黑" panose="020B0503020204020204" pitchFamily="34" charset="-122"/>
                <a:ea typeface="微软雅黑" panose="020B0503020204020204" pitchFamily="34" charset="-122"/>
              </a:rPr>
              <a:t>进行文字识别。识别完成之后该算法判断当前车牌号是否符合车牌号格式规范。对于不符合车牌号格式规范或者识别信息为空，则标记当前车位为空闲状态。若当前车位车牌号符合格式，则标记该车位为占用状态，并录入车牌号信息。</a:t>
            </a:r>
          </a:p>
        </p:txBody>
      </p:sp>
    </p:spTree>
    <p:extLst>
      <p:ext uri="{BB962C8B-B14F-4D97-AF65-F5344CB8AC3E}">
        <p14:creationId xmlns:p14="http://schemas.microsoft.com/office/powerpoint/2010/main" val="78064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18A96-733F-1262-7AEE-455F0D53A8B2}"/>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5F929E7D-3025-50ED-8DB4-AA1CD1FC3DD8}"/>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8F2A43D2-2FFA-F007-1A61-8F8687E3C534}"/>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3.3.1 </a:t>
            </a:r>
            <a:r>
              <a:rPr lang="zh-CN" altLang="en-US" b="1" dirty="0">
                <a:solidFill>
                  <a:srgbClr val="595959"/>
                </a:solidFill>
                <a:latin typeface="微软雅黑" panose="020B0503020204020204" pitchFamily="34" charset="-122"/>
                <a:ea typeface="微软雅黑" panose="020B0503020204020204" pitchFamily="34" charset="-122"/>
              </a:rPr>
              <a:t>机器人端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zh-CN"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ROS</a:t>
            </a:r>
            <a:r>
              <a:rPr lang="zh-CN" altLang="zh-CN" b="1" dirty="0">
                <a:solidFill>
                  <a:srgbClr val="595959"/>
                </a:solidFill>
                <a:latin typeface="微软雅黑" panose="020B0503020204020204" pitchFamily="34" charset="-122"/>
                <a:ea typeface="微软雅黑" panose="020B0503020204020204" pitchFamily="34" charset="-122"/>
              </a:rPr>
              <a:t>的机器人控制算法</a:t>
            </a:r>
          </a:p>
        </p:txBody>
      </p:sp>
      <p:pic>
        <p:nvPicPr>
          <p:cNvPr id="8" name="图片 7" descr="图示&#10;&#10;AI 生成的内容可能不正确。">
            <a:extLst>
              <a:ext uri="{FF2B5EF4-FFF2-40B4-BE49-F238E27FC236}">
                <a16:creationId xmlns:a16="http://schemas.microsoft.com/office/drawing/2014/main" id="{FB8AFC24-9447-3AC8-15A0-69CF105939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850" y="2093485"/>
            <a:ext cx="8296299" cy="2171860"/>
          </a:xfrm>
          <a:prstGeom prst="rect">
            <a:avLst/>
          </a:prstGeom>
        </p:spPr>
      </p:pic>
      <p:pic>
        <p:nvPicPr>
          <p:cNvPr id="9" name="图片 8">
            <a:extLst>
              <a:ext uri="{FF2B5EF4-FFF2-40B4-BE49-F238E27FC236}">
                <a16:creationId xmlns:a16="http://schemas.microsoft.com/office/drawing/2014/main" id="{BF0C7007-5184-42DB-076F-6D6CAA40349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47850" y="4407607"/>
            <a:ext cx="8296302" cy="2171860"/>
          </a:xfrm>
          <a:prstGeom prst="rect">
            <a:avLst/>
          </a:prstGeom>
        </p:spPr>
      </p:pic>
      <p:sp>
        <p:nvSpPr>
          <p:cNvPr id="10" name="文本框 9">
            <a:extLst>
              <a:ext uri="{FF2B5EF4-FFF2-40B4-BE49-F238E27FC236}">
                <a16:creationId xmlns:a16="http://schemas.microsoft.com/office/drawing/2014/main" id="{C3A8E8D1-B123-2671-5D14-23998A4001DE}"/>
              </a:ext>
            </a:extLst>
          </p:cNvPr>
          <p:cNvSpPr txBox="1"/>
          <p:nvPr/>
        </p:nvSpPr>
        <p:spPr>
          <a:xfrm>
            <a:off x="4697154" y="1779981"/>
            <a:ext cx="2645291" cy="302070"/>
          </a:xfrm>
          <a:prstGeom prst="rect">
            <a:avLst/>
          </a:prstGeom>
          <a:noFill/>
        </p:spPr>
        <p:txBody>
          <a:bodyPr wrap="square">
            <a:spAutoFit/>
          </a:bodyPr>
          <a:lstStyle/>
          <a:p>
            <a:pPr algn="ctr">
              <a:lnSpc>
                <a:spcPct val="125000"/>
              </a:lnSpc>
              <a:spcAft>
                <a:spcPts val="250"/>
              </a:spcAft>
            </a:pPr>
            <a:r>
              <a:rPr lang="zh-CN" altLang="en-US" sz="1200" b="1" dirty="0">
                <a:solidFill>
                  <a:srgbClr val="000000"/>
                </a:solidFill>
                <a:latin typeface="微软雅黑" panose="020B0503020204020204" pitchFamily="34" charset="-122"/>
                <a:ea typeface="微软雅黑" panose="020B0503020204020204" pitchFamily="34" charset="-122"/>
              </a:rPr>
              <a:t>定点扫码寻车</a:t>
            </a:r>
            <a:endParaRPr lang="zh-CN" altLang="zh-CN" sz="1200" b="1" dirty="0">
              <a:solidFill>
                <a:srgbClr val="0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1D99B52-3454-9020-0EA3-831C93C381BD}"/>
              </a:ext>
            </a:extLst>
          </p:cNvPr>
          <p:cNvSpPr txBox="1"/>
          <p:nvPr/>
        </p:nvSpPr>
        <p:spPr>
          <a:xfrm>
            <a:off x="988423" y="1090435"/>
            <a:ext cx="10128068" cy="679801"/>
          </a:xfrm>
          <a:prstGeom prst="rect">
            <a:avLst/>
          </a:prstGeom>
          <a:noFill/>
        </p:spPr>
        <p:txBody>
          <a:bodyPr wrap="square">
            <a:spAutoFit/>
          </a:bodyPr>
          <a:lstStyle/>
          <a:p>
            <a:pPr algn="just">
              <a:lnSpc>
                <a:spcPct val="125000"/>
              </a:lnSpc>
              <a:spcAft>
                <a:spcPts val="250"/>
              </a:spcAft>
            </a:pPr>
            <a:r>
              <a:rPr lang="zh-CN" altLang="zh-CN" sz="1600" dirty="0">
                <a:solidFill>
                  <a:srgbClr val="000000"/>
                </a:solidFill>
                <a:latin typeface="微软雅黑" panose="020B0503020204020204" pitchFamily="34" charset="-122"/>
                <a:ea typeface="微软雅黑" panose="020B0503020204020204" pitchFamily="34" charset="-122"/>
              </a:rPr>
              <a:t>在本</a:t>
            </a:r>
            <a:r>
              <a:rPr lang="zh-CN" altLang="en-US" sz="1600" dirty="0">
                <a:solidFill>
                  <a:srgbClr val="000000"/>
                </a:solidFill>
                <a:latin typeface="微软雅黑" panose="020B0503020204020204" pitchFamily="34" charset="-122"/>
                <a:ea typeface="微软雅黑" panose="020B0503020204020204" pitchFamily="34" charset="-122"/>
              </a:rPr>
              <a:t>项目</a:t>
            </a:r>
            <a:r>
              <a:rPr lang="zh-CN" altLang="zh-CN" sz="1600" dirty="0">
                <a:solidFill>
                  <a:srgbClr val="000000"/>
                </a:solidFill>
                <a:latin typeface="微软雅黑" panose="020B0503020204020204" pitchFamily="34" charset="-122"/>
                <a:ea typeface="微软雅黑" panose="020B0503020204020204" pitchFamily="34" charset="-122"/>
              </a:rPr>
              <a:t>中，机器人有两种方式带领车主进行寻车，分别是：定点扫码寻车和非定点扫码寻车。</a:t>
            </a:r>
            <a:r>
              <a:rPr lang="zh-CN" altLang="en-US" sz="1600" dirty="0">
                <a:solidFill>
                  <a:srgbClr val="000000"/>
                </a:solidFill>
                <a:latin typeface="微软雅黑" panose="020B0503020204020204" pitchFamily="34" charset="-122"/>
                <a:ea typeface="微软雅黑" panose="020B0503020204020204" pitchFamily="34" charset="-122"/>
              </a:rPr>
              <a:t>机器人控制算法基于这两种方式进行设计。</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FC7A30B-44D7-46CF-6E61-FD20E0165500}"/>
              </a:ext>
            </a:extLst>
          </p:cNvPr>
          <p:cNvSpPr txBox="1"/>
          <p:nvPr/>
        </p:nvSpPr>
        <p:spPr>
          <a:xfrm>
            <a:off x="4697153" y="4165737"/>
            <a:ext cx="2645291" cy="302070"/>
          </a:xfrm>
          <a:prstGeom prst="rect">
            <a:avLst/>
          </a:prstGeom>
          <a:noFill/>
        </p:spPr>
        <p:txBody>
          <a:bodyPr wrap="square">
            <a:spAutoFit/>
          </a:bodyPr>
          <a:lstStyle/>
          <a:p>
            <a:pPr algn="ctr">
              <a:lnSpc>
                <a:spcPct val="125000"/>
              </a:lnSpc>
              <a:spcAft>
                <a:spcPts val="250"/>
              </a:spcAft>
            </a:pPr>
            <a:r>
              <a:rPr lang="zh-CN" altLang="en-US" sz="1200" b="1" dirty="0">
                <a:solidFill>
                  <a:srgbClr val="000000"/>
                </a:solidFill>
                <a:latin typeface="微软雅黑" panose="020B0503020204020204" pitchFamily="34" charset="-122"/>
                <a:ea typeface="微软雅黑" panose="020B0503020204020204" pitchFamily="34" charset="-122"/>
              </a:rPr>
              <a:t>非定点扫码寻车</a:t>
            </a:r>
            <a:endParaRPr lang="zh-CN" altLang="zh-CN" sz="12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872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A8379-795F-5DD5-C965-7FF246D69A0F}"/>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18A21B8C-5225-7744-3352-4FF44FBA847B}"/>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9A07840F-9E3F-5B55-50CB-D1F968848D34}"/>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3.3.1 </a:t>
            </a:r>
            <a:r>
              <a:rPr lang="zh-CN" altLang="en-US" b="1" dirty="0">
                <a:solidFill>
                  <a:srgbClr val="595959"/>
                </a:solidFill>
                <a:latin typeface="微软雅黑" panose="020B0503020204020204" pitchFamily="34" charset="-122"/>
                <a:ea typeface="微软雅黑" panose="020B0503020204020204" pitchFamily="34" charset="-122"/>
              </a:rPr>
              <a:t>机器人端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zh-CN"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ROS</a:t>
            </a:r>
            <a:r>
              <a:rPr lang="zh-CN" altLang="zh-CN" b="1" dirty="0">
                <a:solidFill>
                  <a:srgbClr val="595959"/>
                </a:solidFill>
                <a:latin typeface="微软雅黑" panose="020B0503020204020204" pitchFamily="34" charset="-122"/>
                <a:ea typeface="微软雅黑" panose="020B0503020204020204" pitchFamily="34" charset="-122"/>
              </a:rPr>
              <a:t>的机器人控制算法</a:t>
            </a:r>
          </a:p>
        </p:txBody>
      </p:sp>
      <p:pic>
        <p:nvPicPr>
          <p:cNvPr id="4" name="图形 1">
            <a:extLst>
              <a:ext uri="{FF2B5EF4-FFF2-40B4-BE49-F238E27FC236}">
                <a16:creationId xmlns:a16="http://schemas.microsoft.com/office/drawing/2014/main" id="{D6897046-7F5F-AEE4-488D-5B042C6007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1166" y="1384740"/>
            <a:ext cx="2960912" cy="4706828"/>
          </a:xfrm>
          <a:prstGeom prst="rect">
            <a:avLst/>
          </a:prstGeom>
        </p:spPr>
      </p:pic>
      <p:sp>
        <p:nvSpPr>
          <p:cNvPr id="5" name="文本框 4">
            <a:extLst>
              <a:ext uri="{FF2B5EF4-FFF2-40B4-BE49-F238E27FC236}">
                <a16:creationId xmlns:a16="http://schemas.microsoft.com/office/drawing/2014/main" id="{68C7E328-FDA5-AFFC-325A-541AC288E1B9}"/>
              </a:ext>
            </a:extLst>
          </p:cNvPr>
          <p:cNvSpPr txBox="1"/>
          <p:nvPr/>
        </p:nvSpPr>
        <p:spPr>
          <a:xfrm>
            <a:off x="5843450" y="1863283"/>
            <a:ext cx="4206241" cy="3740681"/>
          </a:xfrm>
          <a:prstGeom prst="rect">
            <a:avLst/>
          </a:prstGeom>
          <a:noFill/>
        </p:spPr>
        <p:txBody>
          <a:bodyPr wrap="square">
            <a:spAutoFit/>
          </a:bodyPr>
          <a:lstStyle/>
          <a:p>
            <a:pPr algn="just">
              <a:lnSpc>
                <a:spcPct val="125000"/>
              </a:lnSpc>
              <a:spcAft>
                <a:spcPts val="250"/>
              </a:spcAft>
            </a:pPr>
            <a:r>
              <a:rPr lang="zh-CN" altLang="en-US" sz="1600" dirty="0">
                <a:solidFill>
                  <a:srgbClr val="000000"/>
                </a:solidFill>
                <a:latin typeface="微软雅黑" panose="020B0503020204020204" pitchFamily="34" charset="-122"/>
                <a:ea typeface="微软雅黑" panose="020B0503020204020204" pitchFamily="34" charset="-122"/>
              </a:rPr>
              <a:t>定点扫码寻车需要车主通过手机扫描停车场内张贴的寻车二维码，寻车二维码通过服务器后台预先绑定了一个固定的点位。车主扫描二维码后跳转到前台对话寻车界面，通过和大语言模型对话来确认寻找的车辆，确认寻车后服务器分配距离当前位置距离最近的可用机器人，前往车主扫码位置接应车主。机器人抵达车主所在位置后，停止运行并语音播报提醒车主跟随机器人进行寻车。机器人开始进行寻车任务。当机器人带领车主找到寻找到的车辆后，机器人返回固定待机点位。</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774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79CED-91D6-2EE7-EA35-37FC7031F7D1}"/>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418780E2-453B-AEEA-3215-2640A093C117}"/>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D33A148A-02BD-ACAB-F136-42CA6FB047BC}"/>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3.3.1 </a:t>
            </a:r>
            <a:r>
              <a:rPr lang="zh-CN" altLang="en-US" b="1" dirty="0">
                <a:solidFill>
                  <a:srgbClr val="595959"/>
                </a:solidFill>
                <a:latin typeface="微软雅黑" panose="020B0503020204020204" pitchFamily="34" charset="-122"/>
                <a:ea typeface="微软雅黑" panose="020B0503020204020204" pitchFamily="34" charset="-122"/>
              </a:rPr>
              <a:t>机器人端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zh-CN"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ROS</a:t>
            </a:r>
            <a:r>
              <a:rPr lang="zh-CN" altLang="zh-CN" b="1" dirty="0">
                <a:solidFill>
                  <a:srgbClr val="595959"/>
                </a:solidFill>
                <a:latin typeface="微软雅黑" panose="020B0503020204020204" pitchFamily="34" charset="-122"/>
                <a:ea typeface="微软雅黑" panose="020B0503020204020204" pitchFamily="34" charset="-122"/>
              </a:rPr>
              <a:t>的机器人控制算法</a:t>
            </a:r>
          </a:p>
        </p:txBody>
      </p:sp>
      <p:sp>
        <p:nvSpPr>
          <p:cNvPr id="5" name="文本框 4">
            <a:extLst>
              <a:ext uri="{FF2B5EF4-FFF2-40B4-BE49-F238E27FC236}">
                <a16:creationId xmlns:a16="http://schemas.microsoft.com/office/drawing/2014/main" id="{ED311320-91A3-D863-F647-DFE06FB9E687}"/>
              </a:ext>
            </a:extLst>
          </p:cNvPr>
          <p:cNvSpPr txBox="1"/>
          <p:nvPr/>
        </p:nvSpPr>
        <p:spPr>
          <a:xfrm>
            <a:off x="4907279" y="2408302"/>
            <a:ext cx="4946469" cy="2526461"/>
          </a:xfrm>
          <a:prstGeom prst="rect">
            <a:avLst/>
          </a:prstGeom>
          <a:noFill/>
        </p:spPr>
        <p:txBody>
          <a:bodyPr wrap="square">
            <a:spAutoFit/>
          </a:bodyPr>
          <a:lstStyle/>
          <a:p>
            <a:pPr algn="just">
              <a:lnSpc>
                <a:spcPct val="125000"/>
              </a:lnSpc>
              <a:spcAft>
                <a:spcPts val="250"/>
              </a:spcAft>
            </a:pPr>
            <a:r>
              <a:rPr lang="zh-CN" altLang="en-US" sz="1600" dirty="0">
                <a:solidFill>
                  <a:srgbClr val="000000"/>
                </a:solidFill>
                <a:latin typeface="微软雅黑" panose="020B0503020204020204" pitchFamily="34" charset="-122"/>
                <a:ea typeface="微软雅黑" panose="020B0503020204020204" pitchFamily="34" charset="-122"/>
              </a:rPr>
              <a:t>车主于停车场内行走时，若碰到正返回待机位置的寻车机器人，可扫描机器人屏幕上的寻车二维码以开启非定点扫码寻车流程，车主扫码之后，机器人会停止运行，并等待</a:t>
            </a:r>
            <a:r>
              <a:rPr lang="en-US" altLang="zh-CN" sz="1600" dirty="0">
                <a:solidFill>
                  <a:srgbClr val="000000"/>
                </a:solidFill>
                <a:latin typeface="微软雅黑" panose="020B0503020204020204" pitchFamily="34" charset="-122"/>
                <a:ea typeface="微软雅黑" panose="020B0503020204020204" pitchFamily="34" charset="-122"/>
              </a:rPr>
              <a:t>30</a:t>
            </a:r>
            <a:r>
              <a:rPr lang="zh-CN" altLang="en-US" sz="1600" dirty="0">
                <a:solidFill>
                  <a:srgbClr val="000000"/>
                </a:solidFill>
                <a:latin typeface="微软雅黑" panose="020B0503020204020204" pitchFamily="34" charset="-122"/>
                <a:ea typeface="微软雅黑" panose="020B0503020204020204" pitchFamily="34" charset="-122"/>
              </a:rPr>
              <a:t>秒，该期间，车主需操作手机，借助与大模型对话来确认要寻找的车辆，确认好要找的车辆后，服务器给扫码机器人下达寻车指令，机器人便带领车主前往车辆所在之处。寻车任务结束后，机器人会返回待机点位。</a:t>
            </a:r>
            <a:endParaRPr lang="zh-CN" altLang="zh-CN" sz="1600" dirty="0">
              <a:solidFill>
                <a:srgbClr val="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B5D2500-B944-A006-3E57-58D1652C18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9269" y="1874611"/>
            <a:ext cx="1456010" cy="3593844"/>
          </a:xfrm>
          <a:prstGeom prst="rect">
            <a:avLst/>
          </a:prstGeom>
          <a:noFill/>
          <a:ln>
            <a:noFill/>
          </a:ln>
        </p:spPr>
      </p:pic>
    </p:spTree>
    <p:extLst>
      <p:ext uri="{BB962C8B-B14F-4D97-AF65-F5344CB8AC3E}">
        <p14:creationId xmlns:p14="http://schemas.microsoft.com/office/powerpoint/2010/main" val="4025543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D1DB-3857-9924-04E6-5C16C14BC5F8}"/>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7A2B9032-8892-A32A-6716-00919C44B10A}"/>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BF6555E1-FFF4-102B-4951-0F76352E4EE4}"/>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3.3.1 </a:t>
            </a:r>
            <a:r>
              <a:rPr lang="zh-CN" altLang="en-US" b="1" dirty="0">
                <a:solidFill>
                  <a:srgbClr val="595959"/>
                </a:solidFill>
                <a:latin typeface="微软雅黑" panose="020B0503020204020204" pitchFamily="34" charset="-122"/>
                <a:ea typeface="微软雅黑" panose="020B0503020204020204" pitchFamily="34" charset="-122"/>
              </a:rPr>
              <a:t>机器人端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zh-CN"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ROS</a:t>
            </a:r>
            <a:r>
              <a:rPr lang="zh-CN" altLang="zh-CN" b="1" dirty="0">
                <a:solidFill>
                  <a:srgbClr val="595959"/>
                </a:solidFill>
                <a:latin typeface="微软雅黑" panose="020B0503020204020204" pitchFamily="34" charset="-122"/>
                <a:ea typeface="微软雅黑" panose="020B0503020204020204" pitchFamily="34" charset="-122"/>
              </a:rPr>
              <a:t>的机器人控制算法</a:t>
            </a:r>
          </a:p>
        </p:txBody>
      </p:sp>
      <p:sp>
        <p:nvSpPr>
          <p:cNvPr id="7" name="文本框 6">
            <a:extLst>
              <a:ext uri="{FF2B5EF4-FFF2-40B4-BE49-F238E27FC236}">
                <a16:creationId xmlns:a16="http://schemas.microsoft.com/office/drawing/2014/main" id="{D45318FA-B180-D5DC-52AA-544435077F7E}"/>
              </a:ext>
            </a:extLst>
          </p:cNvPr>
          <p:cNvSpPr txBox="1"/>
          <p:nvPr/>
        </p:nvSpPr>
        <p:spPr>
          <a:xfrm>
            <a:off x="955766" y="1599408"/>
            <a:ext cx="10128068" cy="679801"/>
          </a:xfrm>
          <a:prstGeom prst="rect">
            <a:avLst/>
          </a:prstGeom>
          <a:noFill/>
        </p:spPr>
        <p:txBody>
          <a:bodyPr wrap="square">
            <a:spAutoFit/>
          </a:bodyPr>
          <a:lstStyle/>
          <a:p>
            <a:pPr algn="just">
              <a:lnSpc>
                <a:spcPct val="125000"/>
              </a:lnSpc>
              <a:spcAft>
                <a:spcPts val="250"/>
              </a:spcAft>
            </a:pPr>
            <a:r>
              <a:rPr lang="zh-CN" altLang="en-US" sz="1600" dirty="0">
                <a:solidFill>
                  <a:srgbClr val="000000"/>
                </a:solidFill>
                <a:latin typeface="微软雅黑" panose="020B0503020204020204" pitchFamily="34" charset="-122"/>
                <a:ea typeface="微软雅黑" panose="020B0503020204020204" pitchFamily="34" charset="-122"/>
              </a:rPr>
              <a:t>为了实现机器人控制算法，在设计时本项目将机器人控制算法分为了三大部分，分别为：机器人空闲状态控制算法，定点扫码寻车控制算法，非定点扫码寻车控制算法。</a:t>
            </a:r>
            <a:endParaRPr lang="zh-CN" altLang="zh-CN" sz="1600" dirty="0">
              <a:solidFill>
                <a:srgbClr val="000000"/>
              </a:solidFill>
              <a:latin typeface="微软雅黑" panose="020B0503020204020204" pitchFamily="34" charset="-122"/>
              <a:ea typeface="微软雅黑" panose="020B0503020204020204" pitchFamily="34" charset="-122"/>
            </a:endParaRPr>
          </a:p>
        </p:txBody>
      </p:sp>
      <p:pic>
        <p:nvPicPr>
          <p:cNvPr id="5" name="图片 4" descr="文本, 信件&#10;&#10;AI 生成的内容可能不正确。">
            <a:extLst>
              <a:ext uri="{FF2B5EF4-FFF2-40B4-BE49-F238E27FC236}">
                <a16:creationId xmlns:a16="http://schemas.microsoft.com/office/drawing/2014/main" id="{105652D4-8518-65D9-5A2B-4F12AEDDBF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421" y="2964216"/>
            <a:ext cx="3398253" cy="1832839"/>
          </a:xfrm>
          <a:prstGeom prst="rect">
            <a:avLst/>
          </a:prstGeom>
        </p:spPr>
      </p:pic>
    </p:spTree>
    <p:extLst>
      <p:ext uri="{BB962C8B-B14F-4D97-AF65-F5344CB8AC3E}">
        <p14:creationId xmlns:p14="http://schemas.microsoft.com/office/powerpoint/2010/main" val="379549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E6BE1-3C92-B027-2719-748062024C70}"/>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D0C72458-4828-3479-B59E-720EE8819FB1}"/>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5DB66018-CEE9-4CCF-A25C-082B6B7DA5F0}"/>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3.3.1 </a:t>
            </a:r>
            <a:r>
              <a:rPr lang="zh-CN" altLang="en-US" b="1" dirty="0">
                <a:solidFill>
                  <a:srgbClr val="595959"/>
                </a:solidFill>
                <a:latin typeface="微软雅黑" panose="020B0503020204020204" pitchFamily="34" charset="-122"/>
                <a:ea typeface="微软雅黑" panose="020B0503020204020204" pitchFamily="34" charset="-122"/>
              </a:rPr>
              <a:t>机器人端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zh-CN"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ROS</a:t>
            </a:r>
            <a:r>
              <a:rPr lang="zh-CN" altLang="zh-CN" b="1" dirty="0">
                <a:solidFill>
                  <a:srgbClr val="595959"/>
                </a:solidFill>
                <a:latin typeface="微软雅黑" panose="020B0503020204020204" pitchFamily="34" charset="-122"/>
                <a:ea typeface="微软雅黑" panose="020B0503020204020204" pitchFamily="34" charset="-122"/>
              </a:rPr>
              <a:t>的机器人控制算法</a:t>
            </a:r>
          </a:p>
        </p:txBody>
      </p:sp>
      <p:sp>
        <p:nvSpPr>
          <p:cNvPr id="5" name="文本框 4">
            <a:extLst>
              <a:ext uri="{FF2B5EF4-FFF2-40B4-BE49-F238E27FC236}">
                <a16:creationId xmlns:a16="http://schemas.microsoft.com/office/drawing/2014/main" id="{2042CC89-1DA2-0227-AF10-C71186114D3A}"/>
              </a:ext>
            </a:extLst>
          </p:cNvPr>
          <p:cNvSpPr txBox="1"/>
          <p:nvPr/>
        </p:nvSpPr>
        <p:spPr>
          <a:xfrm>
            <a:off x="6045199" y="2919171"/>
            <a:ext cx="4206241" cy="1603131"/>
          </a:xfrm>
          <a:prstGeom prst="rect">
            <a:avLst/>
          </a:prstGeom>
          <a:noFill/>
        </p:spPr>
        <p:txBody>
          <a:bodyPr wrap="square">
            <a:spAutoFit/>
          </a:bodyPr>
          <a:lstStyle/>
          <a:p>
            <a:pPr algn="just">
              <a:lnSpc>
                <a:spcPct val="125000"/>
              </a:lnSpc>
              <a:spcAft>
                <a:spcPts val="250"/>
              </a:spcAft>
            </a:pPr>
            <a:r>
              <a:rPr lang="zh-CN" altLang="en-US" sz="1600" dirty="0">
                <a:solidFill>
                  <a:srgbClr val="000000"/>
                </a:solidFill>
                <a:latin typeface="微软雅黑" panose="020B0503020204020204" pitchFamily="34" charset="-122"/>
                <a:ea typeface="微软雅黑" panose="020B0503020204020204" pitchFamily="34" charset="-122"/>
              </a:rPr>
              <a:t>空闲状态控制算法在机器人当前无下发任务时，该算法将检查机器人是否在指定待机点位。若当前机器人不在指定范围内，本算法将控制机器人前往待机点位。如果机器人在待机范围内，本算法将休眠。</a:t>
            </a:r>
            <a:endParaRPr lang="zh-CN" altLang="zh-CN" sz="1600" dirty="0">
              <a:solidFill>
                <a:srgbClr val="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0E88D97-C4AD-4214-A981-98856BF306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7508" y="2325608"/>
            <a:ext cx="3607299" cy="2790258"/>
          </a:xfrm>
          <a:prstGeom prst="rect">
            <a:avLst/>
          </a:prstGeom>
          <a:noFill/>
          <a:ln>
            <a:noFill/>
          </a:ln>
        </p:spPr>
      </p:pic>
    </p:spTree>
    <p:extLst>
      <p:ext uri="{BB962C8B-B14F-4D97-AF65-F5344CB8AC3E}">
        <p14:creationId xmlns:p14="http://schemas.microsoft.com/office/powerpoint/2010/main" val="1007441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835D1-2A83-1E23-8DEB-01AD0D6EFEBB}"/>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D13E7032-FA81-540B-6747-0F04D21F9516}"/>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68D753DE-720F-95DA-870C-DA0F64EBB514}"/>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3.3.1 </a:t>
            </a:r>
            <a:r>
              <a:rPr lang="zh-CN" altLang="en-US" b="1" dirty="0">
                <a:solidFill>
                  <a:srgbClr val="595959"/>
                </a:solidFill>
                <a:latin typeface="微软雅黑" panose="020B0503020204020204" pitchFamily="34" charset="-122"/>
                <a:ea typeface="微软雅黑" panose="020B0503020204020204" pitchFamily="34" charset="-122"/>
              </a:rPr>
              <a:t>机器人端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zh-CN"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ROS</a:t>
            </a:r>
            <a:r>
              <a:rPr lang="zh-CN" altLang="zh-CN" b="1" dirty="0">
                <a:solidFill>
                  <a:srgbClr val="595959"/>
                </a:solidFill>
                <a:latin typeface="微软雅黑" panose="020B0503020204020204" pitchFamily="34" charset="-122"/>
                <a:ea typeface="微软雅黑" panose="020B0503020204020204" pitchFamily="34" charset="-122"/>
              </a:rPr>
              <a:t>的机器人控制算法</a:t>
            </a:r>
          </a:p>
        </p:txBody>
      </p:sp>
      <p:sp>
        <p:nvSpPr>
          <p:cNvPr id="5" name="文本框 4">
            <a:extLst>
              <a:ext uri="{FF2B5EF4-FFF2-40B4-BE49-F238E27FC236}">
                <a16:creationId xmlns:a16="http://schemas.microsoft.com/office/drawing/2014/main" id="{F5AB0A8B-7724-7E5C-691F-CC96D9928C2B}"/>
              </a:ext>
            </a:extLst>
          </p:cNvPr>
          <p:cNvSpPr txBox="1"/>
          <p:nvPr/>
        </p:nvSpPr>
        <p:spPr>
          <a:xfrm>
            <a:off x="5196113" y="1677087"/>
            <a:ext cx="5619933" cy="4680897"/>
          </a:xfrm>
          <a:prstGeom prst="rect">
            <a:avLst/>
          </a:prstGeom>
          <a:noFill/>
        </p:spPr>
        <p:txBody>
          <a:bodyPr wrap="square">
            <a:spAutoFit/>
          </a:bodyPr>
          <a:lstStyle/>
          <a:p>
            <a:pPr algn="just">
              <a:lnSpc>
                <a:spcPct val="125000"/>
              </a:lnSpc>
              <a:spcAft>
                <a:spcPts val="250"/>
              </a:spcAft>
            </a:pPr>
            <a:r>
              <a:rPr lang="zh-CN" altLang="en-US" sz="1600" dirty="0">
                <a:solidFill>
                  <a:srgbClr val="000000"/>
                </a:solidFill>
                <a:latin typeface="微软雅黑" panose="020B0503020204020204" pitchFamily="34" charset="-122"/>
                <a:ea typeface="微软雅黑" panose="020B0503020204020204" pitchFamily="34" charset="-122"/>
              </a:rPr>
              <a:t>定点扫码寻车</a:t>
            </a:r>
            <a:r>
              <a:rPr lang="zh-CN" altLang="en-US" sz="1600">
                <a:solidFill>
                  <a:srgbClr val="000000"/>
                </a:solidFill>
                <a:latin typeface="微软雅黑" panose="020B0503020204020204" pitchFamily="34" charset="-122"/>
                <a:ea typeface="微软雅黑" panose="020B0503020204020204" pitchFamily="34" charset="-122"/>
              </a:rPr>
              <a:t>控制算法在机器人</a:t>
            </a:r>
            <a:r>
              <a:rPr lang="zh-CN" altLang="en-US" sz="1600" dirty="0">
                <a:solidFill>
                  <a:srgbClr val="000000"/>
                </a:solidFill>
                <a:latin typeface="微软雅黑" panose="020B0503020204020204" pitchFamily="34" charset="-122"/>
                <a:ea typeface="微软雅黑" panose="020B0503020204020204" pitchFamily="34" charset="-122"/>
              </a:rPr>
              <a:t>接收到服务器下发的定点扫码寻车指令后，机器人首先设置寻车主任务锁状态为</a:t>
            </a:r>
            <a:r>
              <a:rPr lang="en-US" altLang="zh-CN" sz="1600" dirty="0">
                <a:solidFill>
                  <a:srgbClr val="000000"/>
                </a:solidFill>
                <a:latin typeface="微软雅黑" panose="020B0503020204020204" pitchFamily="34" charset="-122"/>
                <a:ea typeface="微软雅黑" panose="020B0503020204020204" pitchFamily="34" charset="-122"/>
              </a:rPr>
              <a:t>TRUE</a:t>
            </a:r>
            <a:r>
              <a:rPr lang="zh-CN" altLang="en-US" sz="1600" dirty="0">
                <a:solidFill>
                  <a:srgbClr val="000000"/>
                </a:solidFill>
                <a:latin typeface="微软雅黑" panose="020B0503020204020204" pitchFamily="34" charset="-122"/>
                <a:ea typeface="微软雅黑" panose="020B0503020204020204" pitchFamily="34" charset="-122"/>
              </a:rPr>
              <a:t>，等待操作任务锁状态为</a:t>
            </a:r>
            <a:r>
              <a:rPr lang="en-US" altLang="zh-CN" sz="1600" dirty="0">
                <a:solidFill>
                  <a:srgbClr val="000000"/>
                </a:solidFill>
                <a:latin typeface="微软雅黑" panose="020B0503020204020204" pitchFamily="34" charset="-122"/>
                <a:ea typeface="微软雅黑" panose="020B0503020204020204" pitchFamily="34" charset="-122"/>
              </a:rPr>
              <a:t>FALSE</a:t>
            </a:r>
            <a:r>
              <a:rPr lang="zh-CN" altLang="en-US" sz="1600" dirty="0">
                <a:solidFill>
                  <a:srgbClr val="000000"/>
                </a:solidFill>
                <a:latin typeface="微软雅黑" panose="020B0503020204020204" pitchFamily="34" charset="-122"/>
                <a:ea typeface="微软雅黑" panose="020B0503020204020204" pitchFamily="34" charset="-122"/>
              </a:rPr>
              <a:t>。随后，机器人根据下发指令中的扫码点位向</a:t>
            </a:r>
            <a:r>
              <a:rPr lang="en-US" altLang="zh-CN" sz="1600" dirty="0" err="1">
                <a:solidFill>
                  <a:srgbClr val="000000"/>
                </a:solidFill>
                <a:latin typeface="微软雅黑" panose="020B0503020204020204" pitchFamily="34" charset="-122"/>
                <a:ea typeface="微软雅黑" panose="020B0503020204020204" pitchFamily="34" charset="-122"/>
              </a:rPr>
              <a:t>move_base</a:t>
            </a:r>
            <a:r>
              <a:rPr lang="zh-CN" altLang="en-US" sz="1600" dirty="0">
                <a:solidFill>
                  <a:srgbClr val="000000"/>
                </a:solidFill>
                <a:latin typeface="微软雅黑" panose="020B0503020204020204" pitchFamily="34" charset="-122"/>
                <a:ea typeface="微软雅黑" panose="020B0503020204020204" pitchFamily="34" charset="-122"/>
              </a:rPr>
              <a:t>话题发送扫码点位坐标。在导航过程中，机器人向</a:t>
            </a:r>
            <a:r>
              <a:rPr lang="en-US" altLang="zh-CN" sz="1600" dirty="0" err="1">
                <a:solidFill>
                  <a:srgbClr val="000000"/>
                </a:solidFill>
                <a:latin typeface="微软雅黑" panose="020B0503020204020204" pitchFamily="34" charset="-122"/>
                <a:ea typeface="微软雅黑" panose="020B0503020204020204" pitchFamily="34" charset="-122"/>
              </a:rPr>
              <a:t>odom</a:t>
            </a:r>
            <a:r>
              <a:rPr lang="zh-CN" altLang="en-US" sz="1600" dirty="0">
                <a:solidFill>
                  <a:srgbClr val="000000"/>
                </a:solidFill>
                <a:latin typeface="微软雅黑" panose="020B0503020204020204" pitchFamily="34" charset="-122"/>
                <a:ea typeface="微软雅黑" panose="020B0503020204020204" pitchFamily="34" charset="-122"/>
              </a:rPr>
              <a:t>话题通信，检查机器人是否到达扫码点位。如果机器人未成功到达扫码点位并且失败次数大于</a:t>
            </a:r>
            <a:r>
              <a:rPr lang="en-US" altLang="zh-CN" sz="1600" dirty="0">
                <a:solidFill>
                  <a:srgbClr val="000000"/>
                </a:solidFill>
                <a:latin typeface="微软雅黑" panose="020B0503020204020204" pitchFamily="34" charset="-122"/>
                <a:ea typeface="微软雅黑" panose="020B0503020204020204" pitchFamily="34" charset="-122"/>
              </a:rPr>
              <a:t>3</a:t>
            </a:r>
            <a:r>
              <a:rPr lang="zh-CN" altLang="en-US" sz="1600" dirty="0">
                <a:solidFill>
                  <a:srgbClr val="000000"/>
                </a:solidFill>
                <a:latin typeface="微软雅黑" panose="020B0503020204020204" pitchFamily="34" charset="-122"/>
                <a:ea typeface="微软雅黑" panose="020B0503020204020204" pitchFamily="34" charset="-122"/>
              </a:rPr>
              <a:t>次，机器人将向服务器通讯取消导航任务，并设置寻车主任务锁为</a:t>
            </a:r>
            <a:r>
              <a:rPr lang="en-US" altLang="zh-CN" sz="1600" dirty="0">
                <a:solidFill>
                  <a:srgbClr val="000000"/>
                </a:solidFill>
                <a:latin typeface="微软雅黑" panose="020B0503020204020204" pitchFamily="34" charset="-122"/>
                <a:ea typeface="微软雅黑" panose="020B0503020204020204" pitchFamily="34" charset="-122"/>
              </a:rPr>
              <a:t>FALSE</a:t>
            </a:r>
            <a:r>
              <a:rPr lang="zh-CN" altLang="en-US" sz="1600" dirty="0">
                <a:solidFill>
                  <a:srgbClr val="000000"/>
                </a:solidFill>
                <a:latin typeface="微软雅黑" panose="020B0503020204020204" pitchFamily="34" charset="-122"/>
                <a:ea typeface="微软雅黑" panose="020B0503020204020204" pitchFamily="34" charset="-122"/>
              </a:rPr>
              <a:t>。如果机器人成功导航至扫码点位，机器人将等待</a:t>
            </a:r>
            <a:r>
              <a:rPr lang="en-US" altLang="zh-CN" sz="1600" dirty="0">
                <a:solidFill>
                  <a:srgbClr val="000000"/>
                </a:solidFill>
                <a:latin typeface="微软雅黑" panose="020B0503020204020204" pitchFamily="34" charset="-122"/>
                <a:ea typeface="微软雅黑" panose="020B0503020204020204" pitchFamily="34" charset="-122"/>
              </a:rPr>
              <a:t>15</a:t>
            </a:r>
            <a:r>
              <a:rPr lang="zh-CN" altLang="en-US" sz="1600" dirty="0">
                <a:solidFill>
                  <a:srgbClr val="000000"/>
                </a:solidFill>
                <a:latin typeface="微软雅黑" panose="020B0503020204020204" pitchFamily="34" charset="-122"/>
                <a:ea typeface="微软雅黑" panose="020B0503020204020204" pitchFamily="34" charset="-122"/>
              </a:rPr>
              <a:t>秒，并语音播报提醒车主跟随机器人进行寻车。在寻车任务开始前，机器人将设置寻车主任务锁为</a:t>
            </a:r>
            <a:r>
              <a:rPr lang="en-US" altLang="zh-CN" sz="1600" dirty="0">
                <a:solidFill>
                  <a:srgbClr val="000000"/>
                </a:solidFill>
                <a:latin typeface="微软雅黑" panose="020B0503020204020204" pitchFamily="34" charset="-122"/>
                <a:ea typeface="微软雅黑" panose="020B0503020204020204" pitchFamily="34" charset="-122"/>
              </a:rPr>
              <a:t>FALSE</a:t>
            </a:r>
            <a:r>
              <a:rPr lang="zh-CN" altLang="en-US" sz="1600" dirty="0">
                <a:solidFill>
                  <a:srgbClr val="000000"/>
                </a:solidFill>
                <a:latin typeface="微软雅黑" panose="020B0503020204020204" pitchFamily="34" charset="-122"/>
                <a:ea typeface="微软雅黑" panose="020B0503020204020204" pitchFamily="34" charset="-122"/>
              </a:rPr>
              <a:t>，寻车任务锁为</a:t>
            </a:r>
            <a:r>
              <a:rPr lang="en-US" altLang="zh-CN" sz="1600" dirty="0">
                <a:solidFill>
                  <a:srgbClr val="000000"/>
                </a:solidFill>
                <a:latin typeface="微软雅黑" panose="020B0503020204020204" pitchFamily="34" charset="-122"/>
                <a:ea typeface="微软雅黑" panose="020B0503020204020204" pitchFamily="34" charset="-122"/>
              </a:rPr>
              <a:t>TRUE</a:t>
            </a:r>
            <a:r>
              <a:rPr lang="zh-CN" altLang="en-US" sz="1600" dirty="0">
                <a:solidFill>
                  <a:srgbClr val="000000"/>
                </a:solidFill>
                <a:latin typeface="微软雅黑" panose="020B0503020204020204" pitchFamily="34" charset="-122"/>
                <a:ea typeface="微软雅黑" panose="020B0503020204020204" pitchFamily="34" charset="-122"/>
              </a:rPr>
              <a:t>。随后向</a:t>
            </a:r>
            <a:r>
              <a:rPr lang="en-US" altLang="zh-CN" sz="1600" dirty="0" err="1">
                <a:solidFill>
                  <a:srgbClr val="000000"/>
                </a:solidFill>
                <a:latin typeface="微软雅黑" panose="020B0503020204020204" pitchFamily="34" charset="-122"/>
                <a:ea typeface="微软雅黑" panose="020B0503020204020204" pitchFamily="34" charset="-122"/>
              </a:rPr>
              <a:t>move_base</a:t>
            </a:r>
            <a:r>
              <a:rPr lang="zh-CN" altLang="en-US" sz="1600" dirty="0">
                <a:solidFill>
                  <a:srgbClr val="000000"/>
                </a:solidFill>
                <a:latin typeface="微软雅黑" panose="020B0503020204020204" pitchFamily="34" charset="-122"/>
                <a:ea typeface="微软雅黑" panose="020B0503020204020204" pitchFamily="34" charset="-122"/>
              </a:rPr>
              <a:t>话题发送目标车辆所在点位。在到达目标车位前机器人将重复检查当前导航状态。若导航成功，机器人将等待</a:t>
            </a:r>
            <a:r>
              <a:rPr lang="en-US" altLang="zh-CN" sz="1600" dirty="0">
                <a:solidFill>
                  <a:srgbClr val="000000"/>
                </a:solidFill>
                <a:latin typeface="微软雅黑" panose="020B0503020204020204" pitchFamily="34" charset="-122"/>
                <a:ea typeface="微软雅黑" panose="020B0503020204020204" pitchFamily="34" charset="-122"/>
              </a:rPr>
              <a:t>15</a:t>
            </a:r>
            <a:r>
              <a:rPr lang="zh-CN" altLang="en-US" sz="1600" dirty="0">
                <a:solidFill>
                  <a:srgbClr val="000000"/>
                </a:solidFill>
                <a:latin typeface="微软雅黑" panose="020B0503020204020204" pitchFamily="34" charset="-122"/>
                <a:ea typeface="微软雅黑" panose="020B0503020204020204" pitchFamily="34" charset="-122"/>
              </a:rPr>
              <a:t>秒并语音播报导航成功。若导航失败则机器人播报导航失败信息。最后，机器人返回机器人待机点位。</a:t>
            </a:r>
            <a:endParaRPr lang="zh-CN" altLang="zh-CN" sz="1600" dirty="0">
              <a:solidFill>
                <a:srgbClr val="0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207A287-A669-A0F6-0B82-7388A1CAF7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1629" y="1038781"/>
            <a:ext cx="3135886" cy="5649732"/>
          </a:xfrm>
          <a:prstGeom prst="rect">
            <a:avLst/>
          </a:prstGeom>
          <a:noFill/>
          <a:ln>
            <a:noFill/>
          </a:ln>
        </p:spPr>
      </p:pic>
    </p:spTree>
    <p:extLst>
      <p:ext uri="{BB962C8B-B14F-4D97-AF65-F5344CB8AC3E}">
        <p14:creationId xmlns:p14="http://schemas.microsoft.com/office/powerpoint/2010/main" val="18453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0070C0"/>
        </a:solidFill>
        <a:effectLst/>
      </p:bgPr>
    </p:bg>
    <p:spTree>
      <p:nvGrpSpPr>
        <p:cNvPr id="1" name=""/>
        <p:cNvGrpSpPr/>
        <p:nvPr/>
      </p:nvGrpSpPr>
      <p:grpSpPr>
        <a:xfrm>
          <a:off x="0" y="0"/>
          <a:ext cx="0" cy="0"/>
          <a:chOff x="0" y="0"/>
          <a:chExt cx="0" cy="0"/>
        </a:xfrm>
      </p:grpSpPr>
      <p:sp>
        <p:nvSpPr>
          <p:cNvPr id="23554" name="矩形 3"/>
          <p:cNvSpPr>
            <a:spLocks noChangeArrowheads="1"/>
          </p:cNvSpPr>
          <p:nvPr/>
        </p:nvSpPr>
        <p:spPr bwMode="auto">
          <a:xfrm>
            <a:off x="2044930" y="2492811"/>
            <a:ext cx="199505" cy="17498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文本框 25"/>
          <p:cNvSpPr txBox="1">
            <a:spLocks noChangeArrowheads="1"/>
          </p:cNvSpPr>
          <p:nvPr/>
        </p:nvSpPr>
        <p:spPr bwMode="auto">
          <a:xfrm>
            <a:off x="2617470" y="3412429"/>
            <a:ext cx="31257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chemeClr val="bg1"/>
                </a:solidFill>
                <a:latin typeface="微软雅黑" panose="020B0503020204020204" pitchFamily="34" charset="-122"/>
                <a:ea typeface="微软雅黑" panose="020B0503020204020204" pitchFamily="34" charset="-122"/>
              </a:rPr>
              <a:t>项目背景</a:t>
            </a:r>
          </a:p>
        </p:txBody>
      </p:sp>
      <p:sp>
        <p:nvSpPr>
          <p:cNvPr id="23557" name="文本框 2"/>
          <p:cNvSpPr txBox="1">
            <a:spLocks noChangeArrowheads="1"/>
          </p:cNvSpPr>
          <p:nvPr/>
        </p:nvSpPr>
        <p:spPr bwMode="auto">
          <a:xfrm>
            <a:off x="2571145" y="2415479"/>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chemeClr val="bg1"/>
                </a:solidFill>
                <a:latin typeface="微软雅黑" panose="020B0503020204020204" pitchFamily="34" charset="-122"/>
                <a:ea typeface="微软雅黑" panose="020B0503020204020204" pitchFamily="34" charset="-122"/>
              </a:rPr>
              <a:t>Part 01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54821-FB57-A9CA-DAAE-9D443BF8D96F}"/>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59617051-00D2-314F-D8C2-60C2544E8D10}"/>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8D2AF5B2-B188-9D59-08D3-B9981BC8D927}"/>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3.3.1 </a:t>
            </a:r>
            <a:r>
              <a:rPr lang="zh-CN" altLang="en-US" b="1" dirty="0">
                <a:solidFill>
                  <a:srgbClr val="595959"/>
                </a:solidFill>
                <a:latin typeface="微软雅黑" panose="020B0503020204020204" pitchFamily="34" charset="-122"/>
                <a:ea typeface="微软雅黑" panose="020B0503020204020204" pitchFamily="34" charset="-122"/>
              </a:rPr>
              <a:t>机器人端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zh-CN"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ROS</a:t>
            </a:r>
            <a:r>
              <a:rPr lang="zh-CN" altLang="zh-CN" b="1" dirty="0">
                <a:solidFill>
                  <a:srgbClr val="595959"/>
                </a:solidFill>
                <a:latin typeface="微软雅黑" panose="020B0503020204020204" pitchFamily="34" charset="-122"/>
                <a:ea typeface="微软雅黑" panose="020B0503020204020204" pitchFamily="34" charset="-122"/>
              </a:rPr>
              <a:t>的机器人控制算法</a:t>
            </a:r>
          </a:p>
        </p:txBody>
      </p:sp>
      <p:sp>
        <p:nvSpPr>
          <p:cNvPr id="5" name="文本框 4">
            <a:extLst>
              <a:ext uri="{FF2B5EF4-FFF2-40B4-BE49-F238E27FC236}">
                <a16:creationId xmlns:a16="http://schemas.microsoft.com/office/drawing/2014/main" id="{C7BFD500-EA10-6C7E-C479-16E4808CF4F3}"/>
              </a:ext>
            </a:extLst>
          </p:cNvPr>
          <p:cNvSpPr txBox="1"/>
          <p:nvPr/>
        </p:nvSpPr>
        <p:spPr>
          <a:xfrm>
            <a:off x="5235115" y="2030700"/>
            <a:ext cx="5619933" cy="3757567"/>
          </a:xfrm>
          <a:prstGeom prst="rect">
            <a:avLst/>
          </a:prstGeom>
          <a:noFill/>
        </p:spPr>
        <p:txBody>
          <a:bodyPr wrap="square">
            <a:spAutoFit/>
          </a:bodyPr>
          <a:lstStyle/>
          <a:p>
            <a:pPr algn="just">
              <a:lnSpc>
                <a:spcPct val="125000"/>
              </a:lnSpc>
              <a:spcAft>
                <a:spcPts val="250"/>
              </a:spcAft>
            </a:pPr>
            <a:r>
              <a:rPr lang="zh-CN" altLang="en-US" sz="1600" dirty="0">
                <a:solidFill>
                  <a:srgbClr val="000000"/>
                </a:solidFill>
                <a:latin typeface="微软雅黑" panose="020B0503020204020204" pitchFamily="34" charset="-122"/>
                <a:ea typeface="微软雅黑" panose="020B0503020204020204" pitchFamily="34" charset="-122"/>
              </a:rPr>
              <a:t>当机器人接收到非定点扫码寻车指令时，首先机器人判断当前寻车主任务锁和寻车任务锁状态，以防止正在执行寻车主任务或执行寻车任务的机器人执行新的任务。若当前机器人尚未执行上述任务，机器人将设置等待操作任务锁状态为</a:t>
            </a:r>
            <a:r>
              <a:rPr lang="en-US" altLang="zh-CN" sz="1600" dirty="0">
                <a:solidFill>
                  <a:srgbClr val="000000"/>
                </a:solidFill>
                <a:latin typeface="微软雅黑" panose="020B0503020204020204" pitchFamily="34" charset="-122"/>
                <a:ea typeface="微软雅黑" panose="020B0503020204020204" pitchFamily="34" charset="-122"/>
              </a:rPr>
              <a:t>TRUE</a:t>
            </a:r>
            <a:r>
              <a:rPr lang="zh-CN" altLang="en-US" sz="1600" dirty="0">
                <a:solidFill>
                  <a:srgbClr val="000000"/>
                </a:solidFill>
                <a:latin typeface="微软雅黑" panose="020B0503020204020204" pitchFamily="34" charset="-122"/>
                <a:ea typeface="微软雅黑" panose="020B0503020204020204" pitchFamily="34" charset="-122"/>
              </a:rPr>
              <a:t>。若在</a:t>
            </a:r>
            <a:r>
              <a:rPr lang="en-US" altLang="zh-CN" sz="1600" dirty="0">
                <a:solidFill>
                  <a:srgbClr val="000000"/>
                </a:solidFill>
                <a:latin typeface="微软雅黑" panose="020B0503020204020204" pitchFamily="34" charset="-122"/>
                <a:ea typeface="微软雅黑" panose="020B0503020204020204" pitchFamily="34" charset="-122"/>
              </a:rPr>
              <a:t>30</a:t>
            </a:r>
            <a:r>
              <a:rPr lang="zh-CN" altLang="en-US" sz="1600" dirty="0">
                <a:solidFill>
                  <a:srgbClr val="000000"/>
                </a:solidFill>
                <a:latin typeface="微软雅黑" panose="020B0503020204020204" pitchFamily="34" charset="-122"/>
                <a:ea typeface="微软雅黑" panose="020B0503020204020204" pitchFamily="34" charset="-122"/>
              </a:rPr>
              <a:t>秒内车主未下达寻车任务，则机器人将恢复空闲状态控制算法，并设置等待操作任务锁为</a:t>
            </a:r>
            <a:r>
              <a:rPr lang="en-US" altLang="zh-CN" sz="1600" dirty="0">
                <a:solidFill>
                  <a:srgbClr val="000000"/>
                </a:solidFill>
                <a:latin typeface="微软雅黑" panose="020B0503020204020204" pitchFamily="34" charset="-122"/>
                <a:ea typeface="微软雅黑" panose="020B0503020204020204" pitchFamily="34" charset="-122"/>
              </a:rPr>
              <a:t>FALSE</a:t>
            </a:r>
            <a:r>
              <a:rPr lang="zh-CN" altLang="en-US" sz="1600" dirty="0">
                <a:solidFill>
                  <a:srgbClr val="000000"/>
                </a:solidFill>
                <a:latin typeface="微软雅黑" panose="020B0503020204020204" pitchFamily="34" charset="-122"/>
                <a:ea typeface="微软雅黑" panose="020B0503020204020204" pitchFamily="34" charset="-122"/>
              </a:rPr>
              <a:t>。若车主在</a:t>
            </a:r>
            <a:r>
              <a:rPr lang="en-US" altLang="zh-CN" sz="1600" dirty="0">
                <a:solidFill>
                  <a:srgbClr val="000000"/>
                </a:solidFill>
                <a:latin typeface="微软雅黑" panose="020B0503020204020204" pitchFamily="34" charset="-122"/>
                <a:ea typeface="微软雅黑" panose="020B0503020204020204" pitchFamily="34" charset="-122"/>
              </a:rPr>
              <a:t>30</a:t>
            </a:r>
            <a:r>
              <a:rPr lang="zh-CN" altLang="en-US" sz="1600" dirty="0">
                <a:solidFill>
                  <a:srgbClr val="000000"/>
                </a:solidFill>
                <a:latin typeface="微软雅黑" panose="020B0503020204020204" pitchFamily="34" charset="-122"/>
                <a:ea typeface="微软雅黑" panose="020B0503020204020204" pitchFamily="34" charset="-122"/>
              </a:rPr>
              <a:t>秒内下达寻车任务，机器人将设置等待操作任务锁为</a:t>
            </a:r>
            <a:r>
              <a:rPr lang="en-US" altLang="zh-CN" sz="1600" dirty="0">
                <a:solidFill>
                  <a:srgbClr val="000000"/>
                </a:solidFill>
                <a:latin typeface="微软雅黑" panose="020B0503020204020204" pitchFamily="34" charset="-122"/>
                <a:ea typeface="微软雅黑" panose="020B0503020204020204" pitchFamily="34" charset="-122"/>
              </a:rPr>
              <a:t>FALSE</a:t>
            </a:r>
            <a:r>
              <a:rPr lang="zh-CN" altLang="en-US" sz="1600" dirty="0">
                <a:solidFill>
                  <a:srgbClr val="000000"/>
                </a:solidFill>
                <a:latin typeface="微软雅黑" panose="020B0503020204020204" pitchFamily="34" charset="-122"/>
                <a:ea typeface="微软雅黑" panose="020B0503020204020204" pitchFamily="34" charset="-122"/>
              </a:rPr>
              <a:t>，寻车任务锁为</a:t>
            </a:r>
            <a:r>
              <a:rPr lang="en-US" altLang="zh-CN" sz="1600" dirty="0">
                <a:solidFill>
                  <a:srgbClr val="000000"/>
                </a:solidFill>
                <a:latin typeface="微软雅黑" panose="020B0503020204020204" pitchFamily="34" charset="-122"/>
                <a:ea typeface="微软雅黑" panose="020B0503020204020204" pitchFamily="34" charset="-122"/>
              </a:rPr>
              <a:t>TRUE</a:t>
            </a:r>
            <a:r>
              <a:rPr lang="zh-CN" altLang="en-US" sz="1600" dirty="0">
                <a:solidFill>
                  <a:srgbClr val="000000"/>
                </a:solidFill>
                <a:latin typeface="微软雅黑" panose="020B0503020204020204" pitchFamily="34" charset="-122"/>
                <a:ea typeface="微软雅黑" panose="020B0503020204020204" pitchFamily="34" charset="-122"/>
              </a:rPr>
              <a:t>。并同时向</a:t>
            </a:r>
            <a:r>
              <a:rPr lang="en-US" altLang="zh-CN" sz="1600" dirty="0" err="1">
                <a:solidFill>
                  <a:srgbClr val="000000"/>
                </a:solidFill>
                <a:latin typeface="微软雅黑" panose="020B0503020204020204" pitchFamily="34" charset="-122"/>
                <a:ea typeface="微软雅黑" panose="020B0503020204020204" pitchFamily="34" charset="-122"/>
              </a:rPr>
              <a:t>move_base</a:t>
            </a:r>
            <a:r>
              <a:rPr lang="zh-CN" altLang="en-US" sz="1600" dirty="0">
                <a:solidFill>
                  <a:srgbClr val="000000"/>
                </a:solidFill>
                <a:latin typeface="微软雅黑" panose="020B0503020204020204" pitchFamily="34" charset="-122"/>
                <a:ea typeface="微软雅黑" panose="020B0503020204020204" pitchFamily="34" charset="-122"/>
              </a:rPr>
              <a:t>节点发送目标车位点位信息。在导航至目标车位前，机器人将检查导航状态。若导航成功，机器人将等待</a:t>
            </a:r>
            <a:r>
              <a:rPr lang="en-US" altLang="zh-CN" sz="1600" dirty="0">
                <a:solidFill>
                  <a:srgbClr val="000000"/>
                </a:solidFill>
                <a:latin typeface="微软雅黑" panose="020B0503020204020204" pitchFamily="34" charset="-122"/>
                <a:ea typeface="微软雅黑" panose="020B0503020204020204" pitchFamily="34" charset="-122"/>
              </a:rPr>
              <a:t>15</a:t>
            </a:r>
            <a:r>
              <a:rPr lang="zh-CN" altLang="en-US" sz="1600" dirty="0">
                <a:solidFill>
                  <a:srgbClr val="000000"/>
                </a:solidFill>
                <a:latin typeface="微软雅黑" panose="020B0503020204020204" pitchFamily="34" charset="-122"/>
                <a:ea typeface="微软雅黑" panose="020B0503020204020204" pitchFamily="34" charset="-122"/>
              </a:rPr>
              <a:t>秒并语音播报导航成功。若导航失败则机器人播报导航失败信息。最后，机器人返回机器人待机点位。</a:t>
            </a:r>
            <a:endParaRPr lang="zh-CN" altLang="zh-CN" sz="1600" dirty="0">
              <a:solidFill>
                <a:srgbClr val="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765AAAC-EE28-11A5-0559-762622E6BAC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5954" y="1070410"/>
            <a:ext cx="3275674" cy="5678149"/>
          </a:xfrm>
          <a:prstGeom prst="rect">
            <a:avLst/>
          </a:prstGeom>
          <a:noFill/>
          <a:ln>
            <a:noFill/>
          </a:ln>
        </p:spPr>
      </p:pic>
    </p:spTree>
    <p:extLst>
      <p:ext uri="{BB962C8B-B14F-4D97-AF65-F5344CB8AC3E}">
        <p14:creationId xmlns:p14="http://schemas.microsoft.com/office/powerpoint/2010/main" val="299261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7AFD6-D5C1-52DC-CBCD-0709164B794B}"/>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4D793EF0-0D65-0C3A-C0C3-F408A4C441DD}"/>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5FF5C793-67A2-A426-9827-B7AAC5A315E4}"/>
              </a:ext>
            </a:extLst>
          </p:cNvPr>
          <p:cNvSpPr txBox="1">
            <a:spLocks noChangeArrowheads="1"/>
          </p:cNvSpPr>
          <p:nvPr/>
        </p:nvSpPr>
        <p:spPr bwMode="auto">
          <a:xfrm>
            <a:off x="355600" y="420688"/>
            <a:ext cx="109698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3.3.2 </a:t>
            </a:r>
            <a:r>
              <a:rPr lang="zh-CN" altLang="en-US" b="1" dirty="0">
                <a:solidFill>
                  <a:srgbClr val="595959"/>
                </a:solidFill>
                <a:latin typeface="微软雅黑" panose="020B0503020204020204" pitchFamily="34" charset="-122"/>
                <a:ea typeface="微软雅黑" panose="020B0503020204020204" pitchFamily="34" charset="-122"/>
              </a:rPr>
              <a:t>机器人端 </a:t>
            </a:r>
            <a:r>
              <a:rPr lang="en-US" altLang="zh-CN" b="1" dirty="0">
                <a:solidFill>
                  <a:srgbClr val="595959"/>
                </a:solidFill>
                <a:latin typeface="微软雅黑" panose="020B0503020204020204" pitchFamily="34" charset="-122"/>
                <a:ea typeface="微软雅黑" panose="020B0503020204020204" pitchFamily="34" charset="-122"/>
              </a:rPr>
              <a:t>- </a:t>
            </a:r>
            <a:r>
              <a:rPr lang="zh-CN" altLang="en-US" b="1" dirty="0">
                <a:solidFill>
                  <a:srgbClr val="595959"/>
                </a:solidFill>
                <a:latin typeface="微软雅黑" panose="020B0503020204020204" pitchFamily="34" charset="-122"/>
                <a:ea typeface="微软雅黑" panose="020B0503020204020204" pitchFamily="34" charset="-122"/>
              </a:rPr>
              <a:t>基于</a:t>
            </a:r>
            <a:r>
              <a:rPr lang="en-US" altLang="zh-CN" b="1" dirty="0">
                <a:solidFill>
                  <a:srgbClr val="595959"/>
                </a:solidFill>
                <a:latin typeface="微软雅黑" panose="020B0503020204020204" pitchFamily="34" charset="-122"/>
                <a:ea typeface="微软雅黑" panose="020B0503020204020204" pitchFamily="34" charset="-122"/>
              </a:rPr>
              <a:t>Bottle WEBUI</a:t>
            </a:r>
            <a:r>
              <a:rPr lang="zh-CN" altLang="en-US" b="1" dirty="0">
                <a:solidFill>
                  <a:srgbClr val="595959"/>
                </a:solidFill>
                <a:latin typeface="微软雅黑" panose="020B0503020204020204" pitchFamily="34" charset="-122"/>
                <a:ea typeface="微软雅黑" panose="020B0503020204020204" pitchFamily="34" charset="-122"/>
              </a:rPr>
              <a:t>的状态显示界面</a:t>
            </a:r>
            <a:endParaRPr lang="zh-CN" altLang="zh-CN" b="1" dirty="0">
              <a:solidFill>
                <a:srgbClr val="595959"/>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19925A8-27D5-C62A-F9C8-3423F3FB76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1948" y="1236165"/>
            <a:ext cx="5267960" cy="2632075"/>
          </a:xfrm>
          <a:prstGeom prst="rect">
            <a:avLst/>
          </a:prstGeom>
          <a:noFill/>
          <a:ln>
            <a:noFill/>
          </a:ln>
        </p:spPr>
      </p:pic>
      <p:pic>
        <p:nvPicPr>
          <p:cNvPr id="8" name="图片 7">
            <a:extLst>
              <a:ext uri="{FF2B5EF4-FFF2-40B4-BE49-F238E27FC236}">
                <a16:creationId xmlns:a16="http://schemas.microsoft.com/office/drawing/2014/main" id="{FBB3F848-9FD2-0CF1-D0BA-036015F0601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988" y="3874590"/>
            <a:ext cx="5267960" cy="2632075"/>
          </a:xfrm>
          <a:prstGeom prst="rect">
            <a:avLst/>
          </a:prstGeom>
          <a:noFill/>
          <a:ln>
            <a:noFill/>
          </a:ln>
        </p:spPr>
      </p:pic>
      <p:pic>
        <p:nvPicPr>
          <p:cNvPr id="9" name="图片 8">
            <a:extLst>
              <a:ext uri="{FF2B5EF4-FFF2-40B4-BE49-F238E27FC236}">
                <a16:creationId xmlns:a16="http://schemas.microsoft.com/office/drawing/2014/main" id="{1EE21A77-23DC-1AA1-D42E-A2CF11FCF58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893" y="1236165"/>
            <a:ext cx="5266055" cy="2635250"/>
          </a:xfrm>
          <a:prstGeom prst="rect">
            <a:avLst/>
          </a:prstGeom>
          <a:noFill/>
          <a:ln>
            <a:noFill/>
          </a:ln>
        </p:spPr>
      </p:pic>
      <p:pic>
        <p:nvPicPr>
          <p:cNvPr id="4" name="图片 3">
            <a:extLst>
              <a:ext uri="{FF2B5EF4-FFF2-40B4-BE49-F238E27FC236}">
                <a16:creationId xmlns:a16="http://schemas.microsoft.com/office/drawing/2014/main" id="{250C4DB8-3F09-8FE8-C674-DF34CB3350B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893" y="1239340"/>
            <a:ext cx="5267960" cy="2632075"/>
          </a:xfrm>
          <a:prstGeom prst="rect">
            <a:avLst/>
          </a:prstGeom>
          <a:noFill/>
          <a:ln>
            <a:noFill/>
          </a:ln>
        </p:spPr>
      </p:pic>
    </p:spTree>
    <p:extLst>
      <p:ext uri="{BB962C8B-B14F-4D97-AF65-F5344CB8AC3E}">
        <p14:creationId xmlns:p14="http://schemas.microsoft.com/office/powerpoint/2010/main" val="916695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3" name="组合 4"/>
          <p:cNvGrpSpPr/>
          <p:nvPr/>
        </p:nvGrpSpPr>
        <p:grpSpPr bwMode="auto">
          <a:xfrm>
            <a:off x="0" y="333375"/>
            <a:ext cx="1489075" cy="419100"/>
            <a:chOff x="0" y="0"/>
            <a:chExt cx="1489439" cy="419100"/>
          </a:xfrm>
          <a:solidFill>
            <a:srgbClr val="0070C0"/>
          </a:solidFill>
        </p:grpSpPr>
        <p:sp>
          <p:nvSpPr>
            <p:cNvPr id="56324" name="矩形 5"/>
            <p:cNvSpPr>
              <a:spLocks noChangeArrowheads="1"/>
            </p:cNvSpPr>
            <p:nvPr/>
          </p:nvSpPr>
          <p:spPr bwMode="auto">
            <a:xfrm>
              <a:off x="0" y="0"/>
              <a:ext cx="1260840"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6325" name="矩形 6"/>
            <p:cNvSpPr>
              <a:spLocks noChangeArrowheads="1"/>
            </p:cNvSpPr>
            <p:nvPr/>
          </p:nvSpPr>
          <p:spPr bwMode="auto">
            <a:xfrm>
              <a:off x="1317989" y="0"/>
              <a:ext cx="66675" cy="419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6326" name="矩形 7"/>
            <p:cNvSpPr>
              <a:spLocks noChangeArrowheads="1"/>
            </p:cNvSpPr>
            <p:nvPr/>
          </p:nvSpPr>
          <p:spPr bwMode="auto">
            <a:xfrm>
              <a:off x="1441813" y="219075"/>
              <a:ext cx="47626" cy="200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56327" name="矩形 8"/>
          <p:cNvSpPr/>
          <p:nvPr/>
        </p:nvSpPr>
        <p:spPr bwMode="auto">
          <a:xfrm>
            <a:off x="4686300" y="2287588"/>
            <a:ext cx="7105650" cy="1819275"/>
          </a:xfrm>
          <a:custGeom>
            <a:avLst/>
            <a:gdLst>
              <a:gd name="T0" fmla="*/ 0 w 6696075"/>
              <a:gd name="T1" fmla="*/ 0 h 1819275"/>
              <a:gd name="T2" fmla="*/ 6696075 w 6696075"/>
              <a:gd name="T3" fmla="*/ 19050 h 1819275"/>
              <a:gd name="T4" fmla="*/ 6696075 w 6696075"/>
              <a:gd name="T5" fmla="*/ 1809750 h 1819275"/>
              <a:gd name="T6" fmla="*/ 1122277 w 6696075"/>
              <a:gd name="T7" fmla="*/ 1819275 h 1819275"/>
              <a:gd name="T8" fmla="*/ 0 w 6696075"/>
              <a:gd name="T9" fmla="*/ 0 h 1819275"/>
            </a:gdLst>
            <a:ahLst/>
            <a:cxnLst>
              <a:cxn ang="0">
                <a:pos x="T0" y="T1"/>
              </a:cxn>
              <a:cxn ang="0">
                <a:pos x="T2" y="T3"/>
              </a:cxn>
              <a:cxn ang="0">
                <a:pos x="T4" y="T5"/>
              </a:cxn>
              <a:cxn ang="0">
                <a:pos x="T6" y="T7"/>
              </a:cxn>
              <a:cxn ang="0">
                <a:pos x="T8" y="T9"/>
              </a:cxn>
            </a:cxnLst>
            <a:rect l="0" t="0" r="r" b="b"/>
            <a:pathLst>
              <a:path w="6696075" h="1819275">
                <a:moveTo>
                  <a:pt x="0" y="0"/>
                </a:moveTo>
                <a:lnTo>
                  <a:pt x="6696075" y="19050"/>
                </a:lnTo>
                <a:lnTo>
                  <a:pt x="6696075" y="1809750"/>
                </a:lnTo>
                <a:lnTo>
                  <a:pt x="1122277" y="1819275"/>
                </a:lnTo>
                <a:lnTo>
                  <a:pt x="0" y="0"/>
                </a:lnTo>
                <a:close/>
              </a:path>
            </a:pathLst>
          </a:custGeom>
          <a:solidFill>
            <a:srgbClr val="0070C0"/>
          </a:solidFill>
          <a:ln>
            <a:noFill/>
          </a:ln>
        </p:spPr>
        <p:txBody>
          <a:bodyPr anchor="ctr"/>
          <a:lstStyle/>
          <a:p>
            <a:endParaRPr lang="zh-CN" altLang="en-US"/>
          </a:p>
        </p:txBody>
      </p:sp>
      <p:sp>
        <p:nvSpPr>
          <p:cNvPr id="56328" name="矩形 9"/>
          <p:cNvSpPr>
            <a:spLocks noChangeArrowheads="1"/>
          </p:cNvSpPr>
          <p:nvPr/>
        </p:nvSpPr>
        <p:spPr bwMode="auto">
          <a:xfrm>
            <a:off x="12020550" y="2297113"/>
            <a:ext cx="171450" cy="1800225"/>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6330" name="矩形 14"/>
          <p:cNvSpPr>
            <a:spLocks noChangeArrowheads="1"/>
          </p:cNvSpPr>
          <p:nvPr/>
        </p:nvSpPr>
        <p:spPr bwMode="auto">
          <a:xfrm>
            <a:off x="0" y="6448425"/>
            <a:ext cx="12192000" cy="419100"/>
          </a:xfrm>
          <a:prstGeom prst="rect">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6336" name="文本框 24"/>
          <p:cNvSpPr txBox="1">
            <a:spLocks noChangeArrowheads="1"/>
          </p:cNvSpPr>
          <p:nvPr/>
        </p:nvSpPr>
        <p:spPr bwMode="auto">
          <a:xfrm>
            <a:off x="6870700" y="2778125"/>
            <a:ext cx="473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00" b="1" dirty="0">
                <a:solidFill>
                  <a:schemeClr val="bg1"/>
                </a:solidFill>
                <a:latin typeface="微软雅黑" panose="020B0503020204020204" pitchFamily="34" charset="-122"/>
                <a:ea typeface="微软雅黑" panose="020B0503020204020204" pitchFamily="34" charset="-122"/>
              </a:rPr>
              <a:t>项目演示到此结束</a:t>
            </a:r>
          </a:p>
        </p:txBody>
      </p:sp>
      <p:sp>
        <p:nvSpPr>
          <p:cNvPr id="56337" name="矩形 25"/>
          <p:cNvSpPr>
            <a:spLocks noChangeArrowheads="1"/>
          </p:cNvSpPr>
          <p:nvPr/>
        </p:nvSpPr>
        <p:spPr bwMode="auto">
          <a:xfrm>
            <a:off x="6870700" y="3429000"/>
            <a:ext cx="473709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dirty="0">
                <a:solidFill>
                  <a:schemeClr val="bg1"/>
                </a:solidFill>
                <a:latin typeface="Arial" panose="020B0604020202020204" pitchFamily="34" charset="0"/>
              </a:rPr>
              <a:t>Thank  You</a:t>
            </a:r>
            <a:endParaRPr lang="zh-CN" altLang="en-US" dirty="0">
              <a:solidFill>
                <a:schemeClr val="bg1"/>
              </a:solidFill>
            </a:endParaRPr>
          </a:p>
        </p:txBody>
      </p:sp>
      <p:pic>
        <p:nvPicPr>
          <p:cNvPr id="56338" name="图片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2CF94-E45C-9978-3248-6FB9639E0886}"/>
            </a:ext>
          </a:extLst>
        </p:cNvPr>
        <p:cNvGrpSpPr/>
        <p:nvPr/>
      </p:nvGrpSpPr>
      <p:grpSpPr>
        <a:xfrm>
          <a:off x="0" y="0"/>
          <a:ext cx="0" cy="0"/>
          <a:chOff x="0" y="0"/>
          <a:chExt cx="0" cy="0"/>
        </a:xfrm>
      </p:grpSpPr>
      <p:cxnSp>
        <p:nvCxnSpPr>
          <p:cNvPr id="31746" name="直接连接符 4">
            <a:extLst>
              <a:ext uri="{FF2B5EF4-FFF2-40B4-BE49-F238E27FC236}">
                <a16:creationId xmlns:a16="http://schemas.microsoft.com/office/drawing/2014/main" id="{83779B66-09B7-E5A8-775C-EA3A69C41E46}"/>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1748" name="文本框 12">
            <a:extLst>
              <a:ext uri="{FF2B5EF4-FFF2-40B4-BE49-F238E27FC236}">
                <a16:creationId xmlns:a16="http://schemas.microsoft.com/office/drawing/2014/main" id="{467B3F9B-346F-37F3-4D3D-0B1DAB7392E2}"/>
              </a:ext>
            </a:extLst>
          </p:cNvPr>
          <p:cNvSpPr txBox="1">
            <a:spLocks noChangeArrowheads="1"/>
          </p:cNvSpPr>
          <p:nvPr/>
        </p:nvSpPr>
        <p:spPr bwMode="auto">
          <a:xfrm>
            <a:off x="355600" y="420688"/>
            <a:ext cx="2155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1.</a:t>
            </a:r>
            <a:r>
              <a:rPr lang="zh-CN" altLang="en-US" b="1" dirty="0">
                <a:solidFill>
                  <a:srgbClr val="595959"/>
                </a:solidFill>
                <a:latin typeface="微软雅黑" panose="020B0503020204020204" pitchFamily="34" charset="-122"/>
                <a:ea typeface="微软雅黑" panose="020B0503020204020204" pitchFamily="34" charset="-122"/>
              </a:rPr>
              <a:t>项目背景</a:t>
            </a:r>
          </a:p>
        </p:txBody>
      </p:sp>
      <p:pic>
        <p:nvPicPr>
          <p:cNvPr id="31750" name="图片 9">
            <a:extLst>
              <a:ext uri="{FF2B5EF4-FFF2-40B4-BE49-F238E27FC236}">
                <a16:creationId xmlns:a16="http://schemas.microsoft.com/office/drawing/2014/main" id="{057D901B-DDE0-85A1-E290-3869B93D8B6F}"/>
              </a:ext>
            </a:extLst>
          </p:cNvPr>
          <p:cNvPicPr>
            <a:picLocks noChangeAspect="1"/>
          </p:cNvPicPr>
          <p:nvPr/>
        </p:nvPicPr>
        <p:blipFill>
          <a:blip r:embed="rId2">
            <a:extLst>
              <a:ext uri="{28A0092B-C50C-407E-A947-70E740481C1C}">
                <a14:useLocalDpi xmlns:a14="http://schemas.microsoft.com/office/drawing/2010/main" val="0"/>
              </a:ext>
            </a:extLst>
          </a:blip>
          <a:srcRect t="1829" b="1829"/>
          <a:stretch/>
        </p:blipFill>
        <p:spPr bwMode="auto">
          <a:xfrm>
            <a:off x="5695950" y="2209799"/>
            <a:ext cx="5326063" cy="3136900"/>
          </a:xfrm>
          <a:prstGeom prst="rect">
            <a:avLst/>
          </a:prstGeom>
          <a:noFill/>
          <a:ln w="952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51" name="矩形 1">
            <a:extLst>
              <a:ext uri="{FF2B5EF4-FFF2-40B4-BE49-F238E27FC236}">
                <a16:creationId xmlns:a16="http://schemas.microsoft.com/office/drawing/2014/main" id="{77321FD4-6988-A262-BA91-6D6E646D9F27}"/>
              </a:ext>
            </a:extLst>
          </p:cNvPr>
          <p:cNvSpPr>
            <a:spLocks noChangeArrowheads="1"/>
          </p:cNvSpPr>
          <p:nvPr/>
        </p:nvSpPr>
        <p:spPr bwMode="auto">
          <a:xfrm>
            <a:off x="830263" y="2562225"/>
            <a:ext cx="4340225" cy="2784474"/>
          </a:xfrm>
          <a:prstGeom prst="rect">
            <a:avLst/>
          </a:prstGeom>
          <a:noFill/>
          <a:ln w="12700" cmpd="sng">
            <a:solidFill>
              <a:srgbClr val="A6A6A6"/>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1752" name="圆角矩形 42">
            <a:extLst>
              <a:ext uri="{FF2B5EF4-FFF2-40B4-BE49-F238E27FC236}">
                <a16:creationId xmlns:a16="http://schemas.microsoft.com/office/drawing/2014/main" id="{BC5FD772-1AA7-511B-D4D9-7F8424874384}"/>
              </a:ext>
            </a:extLst>
          </p:cNvPr>
          <p:cNvSpPr>
            <a:spLocks noChangeArrowheads="1"/>
          </p:cNvSpPr>
          <p:nvPr/>
        </p:nvSpPr>
        <p:spPr bwMode="auto">
          <a:xfrm>
            <a:off x="955675" y="2314575"/>
            <a:ext cx="1482725" cy="495300"/>
          </a:xfrm>
          <a:prstGeom prst="roundRect">
            <a:avLst>
              <a:gd name="adj" fmla="val 16667"/>
            </a:avLst>
          </a:prstGeom>
          <a:solidFill>
            <a:srgbClr val="0070C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FFFFFF"/>
                </a:solidFill>
                <a:latin typeface="微软雅黑" panose="020B0503020204020204" pitchFamily="34" charset="-122"/>
                <a:ea typeface="微软雅黑" panose="020B0503020204020204" pitchFamily="34" charset="-122"/>
              </a:rPr>
              <a:t>寻车难题</a:t>
            </a:r>
          </a:p>
        </p:txBody>
      </p:sp>
      <p:sp>
        <p:nvSpPr>
          <p:cNvPr id="31753" name="矩形 43">
            <a:extLst>
              <a:ext uri="{FF2B5EF4-FFF2-40B4-BE49-F238E27FC236}">
                <a16:creationId xmlns:a16="http://schemas.microsoft.com/office/drawing/2014/main" id="{F3179453-B291-0151-CBCE-73752513B607}"/>
              </a:ext>
            </a:extLst>
          </p:cNvPr>
          <p:cNvSpPr>
            <a:spLocks noChangeArrowheads="1"/>
          </p:cNvSpPr>
          <p:nvPr/>
        </p:nvSpPr>
        <p:spPr bwMode="auto">
          <a:xfrm>
            <a:off x="1169987" y="3152896"/>
            <a:ext cx="3803650" cy="160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zh-CN" altLang="en-US" sz="1600" dirty="0">
                <a:solidFill>
                  <a:srgbClr val="000000"/>
                </a:solidFill>
                <a:latin typeface="微软雅黑" panose="020B0503020204020204" pitchFamily="34" charset="-122"/>
                <a:ea typeface="微软雅黑" panose="020B0503020204020204" pitchFamily="34" charset="-122"/>
              </a:rPr>
              <a:t>随着城市化的推进，机动车保有量大幅增加，导致寻车困难问题愈加严重。在一些大型商业中心、医院和交通枢纽等停车场有较大面积和车位数量，导致车主更加难以准确寻找到停放的车辆。</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20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1BB2A-66AE-D16A-D39F-20934727ECE3}"/>
            </a:ext>
          </a:extLst>
        </p:cNvPr>
        <p:cNvGrpSpPr/>
        <p:nvPr/>
      </p:nvGrpSpPr>
      <p:grpSpPr>
        <a:xfrm>
          <a:off x="0" y="0"/>
          <a:ext cx="0" cy="0"/>
          <a:chOff x="0" y="0"/>
          <a:chExt cx="0" cy="0"/>
        </a:xfrm>
      </p:grpSpPr>
      <p:grpSp>
        <p:nvGrpSpPr>
          <p:cNvPr id="27670" name="组合 27">
            <a:extLst>
              <a:ext uri="{FF2B5EF4-FFF2-40B4-BE49-F238E27FC236}">
                <a16:creationId xmlns:a16="http://schemas.microsoft.com/office/drawing/2014/main" id="{572612F9-AF66-B767-590B-C71BA588EFAF}"/>
              </a:ext>
            </a:extLst>
          </p:cNvPr>
          <p:cNvGrpSpPr/>
          <p:nvPr/>
        </p:nvGrpSpPr>
        <p:grpSpPr bwMode="auto">
          <a:xfrm>
            <a:off x="6040438" y="1723889"/>
            <a:ext cx="2184400" cy="3484555"/>
            <a:chOff x="0" y="0"/>
            <a:chExt cx="2184062" cy="1756778"/>
          </a:xfrm>
          <a:solidFill>
            <a:srgbClr val="0070C0"/>
          </a:solidFill>
        </p:grpSpPr>
        <p:sp>
          <p:nvSpPr>
            <p:cNvPr id="27671" name="矩形 28">
              <a:extLst>
                <a:ext uri="{FF2B5EF4-FFF2-40B4-BE49-F238E27FC236}">
                  <a16:creationId xmlns:a16="http://schemas.microsoft.com/office/drawing/2014/main" id="{8BF647D3-E267-593E-268E-B060C3ABA2E6}"/>
                </a:ext>
              </a:extLst>
            </p:cNvPr>
            <p:cNvSpPr>
              <a:spLocks noChangeArrowheads="1"/>
            </p:cNvSpPr>
            <p:nvPr/>
          </p:nvSpPr>
          <p:spPr bwMode="auto">
            <a:xfrm>
              <a:off x="0" y="0"/>
              <a:ext cx="2184062" cy="1756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672" name="文本框 29">
              <a:extLst>
                <a:ext uri="{FF2B5EF4-FFF2-40B4-BE49-F238E27FC236}">
                  <a16:creationId xmlns:a16="http://schemas.microsoft.com/office/drawing/2014/main" id="{E48DC8B4-2368-73F7-CB72-DA32D34FF925}"/>
                </a:ext>
              </a:extLst>
            </p:cNvPr>
            <p:cNvSpPr txBox="1">
              <a:spLocks noChangeArrowheads="1"/>
            </p:cNvSpPr>
            <p:nvPr/>
          </p:nvSpPr>
          <p:spPr bwMode="auto">
            <a:xfrm>
              <a:off x="448314" y="243599"/>
              <a:ext cx="1287436" cy="2948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b="1" dirty="0">
                  <a:solidFill>
                    <a:srgbClr val="FFFFFF"/>
                  </a:solidFill>
                  <a:latin typeface="微软雅黑" panose="020B0503020204020204" pitchFamily="34" charset="-122"/>
                  <a:ea typeface="微软雅黑" panose="020B0503020204020204" pitchFamily="34" charset="-122"/>
                </a:rPr>
                <a:t>国外</a:t>
              </a:r>
            </a:p>
          </p:txBody>
        </p:sp>
        <p:sp>
          <p:nvSpPr>
            <p:cNvPr id="27673" name="文本框 30">
              <a:extLst>
                <a:ext uri="{FF2B5EF4-FFF2-40B4-BE49-F238E27FC236}">
                  <a16:creationId xmlns:a16="http://schemas.microsoft.com/office/drawing/2014/main" id="{5F53DCA5-9E29-0D01-AC0F-98B72D7506A3}"/>
                </a:ext>
              </a:extLst>
            </p:cNvPr>
            <p:cNvSpPr txBox="1">
              <a:spLocks noChangeArrowheads="1"/>
            </p:cNvSpPr>
            <p:nvPr/>
          </p:nvSpPr>
          <p:spPr bwMode="auto">
            <a:xfrm>
              <a:off x="156347" y="655492"/>
              <a:ext cx="1871710" cy="791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solidFill>
                    <a:srgbClr val="FFFFFF"/>
                  </a:solidFill>
                  <a:latin typeface="微软雅黑" panose="020B0503020204020204" pitchFamily="34" charset="-122"/>
                  <a:ea typeface="微软雅黑" panose="020B0503020204020204" pitchFamily="34" charset="-122"/>
                </a:rPr>
                <a:t>在国际上，一些发达国家已开始探索智能停车解决方案，如应用移动应用进行车位预定和导航。大多数停车场依旧采用传统的寻车方法。</a:t>
              </a:r>
            </a:p>
          </p:txBody>
        </p:sp>
      </p:grpSp>
      <p:cxnSp>
        <p:nvCxnSpPr>
          <p:cNvPr id="2" name="直接连接符 4">
            <a:extLst>
              <a:ext uri="{FF2B5EF4-FFF2-40B4-BE49-F238E27FC236}">
                <a16:creationId xmlns:a16="http://schemas.microsoft.com/office/drawing/2014/main" id="{6E6469E1-1C4D-8398-0A40-A4225B7C2DD4}"/>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3694FDF0-B643-F3D7-84A7-0384F7F72BF1}"/>
              </a:ext>
            </a:extLst>
          </p:cNvPr>
          <p:cNvSpPr txBox="1">
            <a:spLocks noChangeArrowheads="1"/>
          </p:cNvSpPr>
          <p:nvPr/>
        </p:nvSpPr>
        <p:spPr bwMode="auto">
          <a:xfrm>
            <a:off x="355600" y="420688"/>
            <a:ext cx="2155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1.</a:t>
            </a:r>
            <a:r>
              <a:rPr lang="zh-CN" altLang="en-US" b="1" dirty="0">
                <a:solidFill>
                  <a:srgbClr val="595959"/>
                </a:solidFill>
                <a:latin typeface="微软雅黑" panose="020B0503020204020204" pitchFamily="34" charset="-122"/>
                <a:ea typeface="微软雅黑" panose="020B0503020204020204" pitchFamily="34" charset="-122"/>
              </a:rPr>
              <a:t>项目背景</a:t>
            </a:r>
          </a:p>
        </p:txBody>
      </p:sp>
      <p:grpSp>
        <p:nvGrpSpPr>
          <p:cNvPr id="5" name="组合 27">
            <a:extLst>
              <a:ext uri="{FF2B5EF4-FFF2-40B4-BE49-F238E27FC236}">
                <a16:creationId xmlns:a16="http://schemas.microsoft.com/office/drawing/2014/main" id="{78BB0B67-D6BD-FBF5-FCC6-1A0A5CBA3A81}"/>
              </a:ext>
            </a:extLst>
          </p:cNvPr>
          <p:cNvGrpSpPr/>
          <p:nvPr/>
        </p:nvGrpSpPr>
        <p:grpSpPr bwMode="auto">
          <a:xfrm>
            <a:off x="3862388" y="1723095"/>
            <a:ext cx="2184400" cy="3485351"/>
            <a:chOff x="0" y="0"/>
            <a:chExt cx="2184062" cy="1756778"/>
          </a:xfrm>
          <a:solidFill>
            <a:srgbClr val="00B0F0"/>
          </a:solidFill>
        </p:grpSpPr>
        <p:sp>
          <p:nvSpPr>
            <p:cNvPr id="6" name="矩形 28">
              <a:extLst>
                <a:ext uri="{FF2B5EF4-FFF2-40B4-BE49-F238E27FC236}">
                  <a16:creationId xmlns:a16="http://schemas.microsoft.com/office/drawing/2014/main" id="{4FD201F6-3BC9-72DB-4066-B3B4702A167D}"/>
                </a:ext>
              </a:extLst>
            </p:cNvPr>
            <p:cNvSpPr>
              <a:spLocks noChangeArrowheads="1"/>
            </p:cNvSpPr>
            <p:nvPr/>
          </p:nvSpPr>
          <p:spPr bwMode="auto">
            <a:xfrm>
              <a:off x="0" y="0"/>
              <a:ext cx="2184062" cy="1756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7" name="文本框 29">
              <a:extLst>
                <a:ext uri="{FF2B5EF4-FFF2-40B4-BE49-F238E27FC236}">
                  <a16:creationId xmlns:a16="http://schemas.microsoft.com/office/drawing/2014/main" id="{586B52B2-3AA9-15E8-0795-957CB1454ED5}"/>
                </a:ext>
              </a:extLst>
            </p:cNvPr>
            <p:cNvSpPr txBox="1">
              <a:spLocks noChangeArrowheads="1"/>
            </p:cNvSpPr>
            <p:nvPr/>
          </p:nvSpPr>
          <p:spPr bwMode="auto">
            <a:xfrm>
              <a:off x="452572" y="243943"/>
              <a:ext cx="1287436" cy="2947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b="1" dirty="0">
                  <a:solidFill>
                    <a:srgbClr val="FFFFFF"/>
                  </a:solidFill>
                  <a:latin typeface="微软雅黑" panose="020B0503020204020204" pitchFamily="34" charset="-122"/>
                  <a:ea typeface="微软雅黑" panose="020B0503020204020204" pitchFamily="34" charset="-122"/>
                </a:rPr>
                <a:t>国内</a:t>
              </a:r>
            </a:p>
          </p:txBody>
        </p:sp>
        <p:sp>
          <p:nvSpPr>
            <p:cNvPr id="8" name="文本框 30">
              <a:extLst>
                <a:ext uri="{FF2B5EF4-FFF2-40B4-BE49-F238E27FC236}">
                  <a16:creationId xmlns:a16="http://schemas.microsoft.com/office/drawing/2014/main" id="{EC292082-E065-255A-4A8F-3663B3C33376}"/>
                </a:ext>
              </a:extLst>
            </p:cNvPr>
            <p:cNvSpPr txBox="1">
              <a:spLocks noChangeArrowheads="1"/>
            </p:cNvSpPr>
            <p:nvPr/>
          </p:nvSpPr>
          <p:spPr bwMode="auto">
            <a:xfrm>
              <a:off x="160262" y="635263"/>
              <a:ext cx="1872053" cy="791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solidFill>
                    <a:srgbClr val="FFFFFF"/>
                  </a:solidFill>
                  <a:latin typeface="微软雅黑" panose="020B0503020204020204" pitchFamily="34" charset="-122"/>
                  <a:ea typeface="微软雅黑" panose="020B0503020204020204" pitchFamily="34" charset="-122"/>
                </a:rPr>
                <a:t>我国目前的停车场寻车系统虽提供车位信息，但缺乏个性化的寻车辅助，且这些系统通常局限于固定的显示和简单的指引，缺乏动态互动性和灵活适应性。目前，国内尚未广泛采用寻车机器人方案。</a:t>
              </a:r>
            </a:p>
          </p:txBody>
        </p:sp>
      </p:grpSp>
      <p:pic>
        <p:nvPicPr>
          <p:cNvPr id="1026" name="Picture 2" descr="科拓立式自助访客机（访客机、人行管理设备）">
            <a:extLst>
              <a:ext uri="{FF2B5EF4-FFF2-40B4-BE49-F238E27FC236}">
                <a16:creationId xmlns:a16="http://schemas.microsoft.com/office/drawing/2014/main" id="{F29FAC78-3885-0D4E-C7A6-EBEC38FE6D0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l="27189" r="26224"/>
          <a:stretch/>
        </p:blipFill>
        <p:spPr bwMode="auto">
          <a:xfrm>
            <a:off x="1694009" y="1718145"/>
            <a:ext cx="2168021" cy="3490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5A8E21-C6BE-73C1-408C-D04AC0451C8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730" t="-84" r="7300" b="84"/>
          <a:stretch/>
        </p:blipFill>
        <p:spPr bwMode="auto">
          <a:xfrm>
            <a:off x="8220579" y="1718145"/>
            <a:ext cx="2168022" cy="34873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E60D68AA-0CF4-87B2-7DE5-2E391B3B6757}"/>
              </a:ext>
            </a:extLst>
          </p:cNvPr>
          <p:cNvSpPr/>
          <p:nvPr/>
        </p:nvSpPr>
        <p:spPr bwMode="auto">
          <a:xfrm>
            <a:off x="1694009" y="5205502"/>
            <a:ext cx="8694592" cy="803730"/>
          </a:xfrm>
          <a:prstGeom prst="rect">
            <a:avLst/>
          </a:prstGeom>
          <a:solidFill>
            <a:srgbClr val="00B05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algn="ctr" defTabSz="650230" fontAlgn="base">
              <a:lnSpc>
                <a:spcPct val="125000"/>
              </a:lnSpc>
              <a:spcBef>
                <a:spcPct val="0"/>
              </a:spcBef>
              <a:spcAft>
                <a:spcPct val="0"/>
              </a:spcAft>
            </a:pPr>
            <a:endPar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a:extLst>
              <a:ext uri="{FF2B5EF4-FFF2-40B4-BE49-F238E27FC236}">
                <a16:creationId xmlns:a16="http://schemas.microsoft.com/office/drawing/2014/main" id="{7074F871-88D2-076C-76F8-3C4BD6F4B2F0}"/>
              </a:ext>
            </a:extLst>
          </p:cNvPr>
          <p:cNvSpPr txBox="1"/>
          <p:nvPr/>
        </p:nvSpPr>
        <p:spPr>
          <a:xfrm>
            <a:off x="3431697" y="5302927"/>
            <a:ext cx="5230182" cy="605935"/>
          </a:xfrm>
          <a:prstGeom prst="rect">
            <a:avLst/>
          </a:prstGeom>
          <a:noFill/>
        </p:spPr>
        <p:txBody>
          <a:bodyPr wrap="square" rtlCol="0">
            <a:spAutoFit/>
          </a:bodyPr>
          <a:lstStyle/>
          <a:p>
            <a:pPr algn="ctr" defTabSz="650230" fontAlgn="base">
              <a:lnSpc>
                <a:spcPct val="125000"/>
              </a:lnSpc>
              <a:spcBef>
                <a:spcPct val="0"/>
              </a:spcBef>
              <a:spcAft>
                <a:spcPct val="0"/>
              </a:spcAft>
            </a:pPr>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与传统的静态地图导航系统相比，本项目的机器人能够</a:t>
            </a:r>
            <a:endPar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defTabSz="650230" fontAlgn="base">
              <a:lnSpc>
                <a:spcPct val="125000"/>
              </a:lnSpc>
              <a:spcBef>
                <a:spcPct val="0"/>
              </a:spcBef>
              <a:spcAft>
                <a:spcPct val="0"/>
              </a:spcAft>
            </a:pPr>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实时引导车主直接找到其停放的车辆，显著提高了用户体验</a:t>
            </a:r>
          </a:p>
        </p:txBody>
      </p:sp>
    </p:spTree>
    <p:extLst>
      <p:ext uri="{BB962C8B-B14F-4D97-AF65-F5344CB8AC3E}">
        <p14:creationId xmlns:p14="http://schemas.microsoft.com/office/powerpoint/2010/main" val="1304450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F0032-CE76-DD95-96CA-01DC5B33F0DD}"/>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0DC237F4-45CD-76A1-7419-BCCBE52DB828}"/>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3051F45A-4183-0707-A9E6-C600C47C99E8}"/>
              </a:ext>
            </a:extLst>
          </p:cNvPr>
          <p:cNvSpPr txBox="1">
            <a:spLocks noChangeArrowheads="1"/>
          </p:cNvSpPr>
          <p:nvPr/>
        </p:nvSpPr>
        <p:spPr bwMode="auto">
          <a:xfrm>
            <a:off x="355600" y="420688"/>
            <a:ext cx="2155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1.</a:t>
            </a:r>
            <a:r>
              <a:rPr lang="zh-CN" altLang="en-US" b="1" dirty="0">
                <a:solidFill>
                  <a:srgbClr val="595959"/>
                </a:solidFill>
                <a:latin typeface="微软雅黑" panose="020B0503020204020204" pitchFamily="34" charset="-122"/>
                <a:ea typeface="微软雅黑" panose="020B0503020204020204" pitchFamily="34" charset="-122"/>
              </a:rPr>
              <a:t>项目背景</a:t>
            </a:r>
          </a:p>
        </p:txBody>
      </p:sp>
      <p:sp>
        <p:nvSpPr>
          <p:cNvPr id="4" name="Text Placeholder 7">
            <a:extLst>
              <a:ext uri="{FF2B5EF4-FFF2-40B4-BE49-F238E27FC236}">
                <a16:creationId xmlns:a16="http://schemas.microsoft.com/office/drawing/2014/main" id="{17B01D3B-1614-A142-9AD0-718C8A10B5A2}"/>
              </a:ext>
            </a:extLst>
          </p:cNvPr>
          <p:cNvSpPr txBox="1">
            <a:spLocks/>
          </p:cNvSpPr>
          <p:nvPr/>
        </p:nvSpPr>
        <p:spPr>
          <a:xfrm>
            <a:off x="3364568" y="2413951"/>
            <a:ext cx="2331280"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50230"/>
            <a:r>
              <a:rPr lang="zh-CN" altLang="en-US" sz="1600" dirty="0">
                <a:solidFill>
                  <a:prstClr val="black">
                    <a:lumMod val="65000"/>
                    <a:lumOff val="35000"/>
                  </a:prstClr>
                </a:solidFill>
                <a:ea typeface="微软雅黑" panose="020B0503020204020204" pitchFamily="34" charset="-122"/>
              </a:rPr>
              <a:t>大型停车场用户寻车难</a:t>
            </a:r>
          </a:p>
        </p:txBody>
      </p:sp>
      <p:sp>
        <p:nvSpPr>
          <p:cNvPr id="9" name="Text Placeholder 2">
            <a:extLst>
              <a:ext uri="{FF2B5EF4-FFF2-40B4-BE49-F238E27FC236}">
                <a16:creationId xmlns:a16="http://schemas.microsoft.com/office/drawing/2014/main" id="{BF7DB2A0-2AD2-A074-AED6-CD1E8E93C0B2}"/>
              </a:ext>
            </a:extLst>
          </p:cNvPr>
          <p:cNvSpPr txBox="1">
            <a:spLocks/>
          </p:cNvSpPr>
          <p:nvPr/>
        </p:nvSpPr>
        <p:spPr>
          <a:xfrm>
            <a:off x="3364568" y="2687618"/>
            <a:ext cx="2161334"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50230"/>
            <a:r>
              <a:rPr lang="zh-CN" altLang="en-US" sz="1000" b="1" dirty="0">
                <a:solidFill>
                  <a:prstClr val="black">
                    <a:lumMod val="65000"/>
                    <a:lumOff val="35000"/>
                  </a:prstClr>
                </a:solidFill>
                <a:latin typeface="Arial" panose="020B0604020202020204" pitchFamily="34" charset="0"/>
                <a:ea typeface="微软雅黑" panose="020B0503020204020204" pitchFamily="34" charset="-122"/>
                <a:cs typeface="+mn-ea"/>
                <a:sym typeface="+mn-lt"/>
              </a:rPr>
              <a:t>大型停车场由于其建筑面积大、车位布局复杂，车主常常难以快速找到停放的车辆位置。</a:t>
            </a:r>
            <a:endParaRPr lang="en-GB" altLang="zh-CN" sz="1000" b="1" dirty="0">
              <a:solidFill>
                <a:prstClr val="black">
                  <a:lumMod val="65000"/>
                  <a:lumOff val="35000"/>
                </a:prstClr>
              </a:solidFill>
              <a:latin typeface="Arial" panose="020B0604020202020204" pitchFamily="34" charset="0"/>
              <a:ea typeface="微软雅黑" panose="020B0503020204020204" pitchFamily="34" charset="-122"/>
              <a:cs typeface="+mn-ea"/>
              <a:sym typeface="+mn-lt"/>
            </a:endParaRPr>
          </a:p>
        </p:txBody>
      </p:sp>
      <p:sp>
        <p:nvSpPr>
          <p:cNvPr id="12" name="Text Placeholder 7">
            <a:extLst>
              <a:ext uri="{FF2B5EF4-FFF2-40B4-BE49-F238E27FC236}">
                <a16:creationId xmlns:a16="http://schemas.microsoft.com/office/drawing/2014/main" id="{5237234B-52EE-598A-537D-98DB2EE746E9}"/>
              </a:ext>
            </a:extLst>
          </p:cNvPr>
          <p:cNvSpPr txBox="1">
            <a:spLocks/>
          </p:cNvSpPr>
          <p:nvPr/>
        </p:nvSpPr>
        <p:spPr>
          <a:xfrm>
            <a:off x="3364568" y="4033777"/>
            <a:ext cx="1630034"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50230"/>
            <a:r>
              <a:rPr lang="zh-CN" altLang="en-US" sz="1600" dirty="0">
                <a:solidFill>
                  <a:prstClr val="black">
                    <a:lumMod val="65000"/>
                    <a:lumOff val="35000"/>
                  </a:prstClr>
                </a:solidFill>
                <a:ea typeface="微软雅黑" panose="020B0503020204020204" pitchFamily="34" charset="-122"/>
              </a:rPr>
              <a:t>车主体验不佳</a:t>
            </a:r>
          </a:p>
        </p:txBody>
      </p:sp>
      <p:sp>
        <p:nvSpPr>
          <p:cNvPr id="13" name="Text Placeholder 2">
            <a:extLst>
              <a:ext uri="{FF2B5EF4-FFF2-40B4-BE49-F238E27FC236}">
                <a16:creationId xmlns:a16="http://schemas.microsoft.com/office/drawing/2014/main" id="{52F6DDD1-4EAD-01BA-D9F4-1A9AA1D03DA0}"/>
              </a:ext>
            </a:extLst>
          </p:cNvPr>
          <p:cNvSpPr txBox="1">
            <a:spLocks/>
          </p:cNvSpPr>
          <p:nvPr/>
        </p:nvSpPr>
        <p:spPr>
          <a:xfrm>
            <a:off x="3364568" y="4307445"/>
            <a:ext cx="2331280"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50230"/>
            <a:r>
              <a:rPr lang="zh-CN" altLang="en-US" sz="1000" b="1" dirty="0">
                <a:solidFill>
                  <a:prstClr val="black">
                    <a:lumMod val="65000"/>
                    <a:lumOff val="35000"/>
                  </a:prstClr>
                </a:solidFill>
                <a:latin typeface="Arial" panose="020B0604020202020204" pitchFamily="34" charset="0"/>
                <a:ea typeface="微软雅黑" panose="020B0503020204020204" pitchFamily="34" charset="-122"/>
                <a:cs typeface="+mn-ea"/>
                <a:sym typeface="+mn-lt"/>
              </a:rPr>
              <a:t>现行方案无法提供足够友好的用户体验，使车主在使用过程中感到困惑，影响了整体的服务满意度。</a:t>
            </a:r>
            <a:endParaRPr lang="en-GB" altLang="zh-CN" sz="1000" b="1" dirty="0">
              <a:solidFill>
                <a:prstClr val="black">
                  <a:lumMod val="65000"/>
                  <a:lumOff val="35000"/>
                </a:prstClr>
              </a:solidFill>
              <a:latin typeface="Arial" panose="020B0604020202020204" pitchFamily="34" charset="0"/>
              <a:ea typeface="微软雅黑" panose="020B0503020204020204" pitchFamily="34" charset="-122"/>
              <a:cs typeface="+mn-ea"/>
              <a:sym typeface="+mn-lt"/>
            </a:endParaRPr>
          </a:p>
        </p:txBody>
      </p:sp>
      <p:sp>
        <p:nvSpPr>
          <p:cNvPr id="14" name="Text Placeholder 7">
            <a:extLst>
              <a:ext uri="{FF2B5EF4-FFF2-40B4-BE49-F238E27FC236}">
                <a16:creationId xmlns:a16="http://schemas.microsoft.com/office/drawing/2014/main" id="{D498EA8C-82F7-5DFE-3160-AF401D685CF0}"/>
              </a:ext>
            </a:extLst>
          </p:cNvPr>
          <p:cNvSpPr txBox="1">
            <a:spLocks/>
          </p:cNvSpPr>
          <p:nvPr/>
        </p:nvSpPr>
        <p:spPr>
          <a:xfrm>
            <a:off x="7214284" y="2413951"/>
            <a:ext cx="2653585"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50230"/>
            <a:r>
              <a:rPr lang="zh-CN" altLang="en-US" sz="1600" dirty="0">
                <a:solidFill>
                  <a:prstClr val="black">
                    <a:lumMod val="65000"/>
                    <a:lumOff val="35000"/>
                  </a:prstClr>
                </a:solidFill>
                <a:ea typeface="微软雅黑" panose="020B0503020204020204" pitchFamily="34" charset="-122"/>
              </a:rPr>
              <a:t>现有停车场寻车系统的局限性</a:t>
            </a:r>
          </a:p>
        </p:txBody>
      </p:sp>
      <p:sp>
        <p:nvSpPr>
          <p:cNvPr id="15" name="Text Placeholder 2">
            <a:extLst>
              <a:ext uri="{FF2B5EF4-FFF2-40B4-BE49-F238E27FC236}">
                <a16:creationId xmlns:a16="http://schemas.microsoft.com/office/drawing/2014/main" id="{9EA444C5-7E72-D647-657D-A8BE9B12745B}"/>
              </a:ext>
            </a:extLst>
          </p:cNvPr>
          <p:cNvSpPr txBox="1">
            <a:spLocks/>
          </p:cNvSpPr>
          <p:nvPr/>
        </p:nvSpPr>
        <p:spPr>
          <a:xfrm>
            <a:off x="7214284" y="2687618"/>
            <a:ext cx="2076309"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50230"/>
            <a:r>
              <a:rPr lang="zh-CN" altLang="en-US" sz="1000" b="1" dirty="0">
                <a:solidFill>
                  <a:prstClr val="black">
                    <a:lumMod val="65000"/>
                    <a:lumOff val="35000"/>
                  </a:prstClr>
                </a:solidFill>
                <a:latin typeface="Arial" panose="020B0604020202020204" pitchFamily="34" charset="0"/>
                <a:ea typeface="微软雅黑" panose="020B0503020204020204" pitchFamily="34" charset="-122"/>
                <a:cs typeface="+mn-ea"/>
                <a:sym typeface="+mn-lt"/>
              </a:rPr>
              <a:t>现有寻车系统仅能提供静态地图，无法实时规划路径，对部分车主而言，这些路径规划不够直白易懂。</a:t>
            </a:r>
            <a:endParaRPr lang="en-GB" altLang="zh-CN" sz="1000" b="1" dirty="0">
              <a:solidFill>
                <a:prstClr val="black">
                  <a:lumMod val="65000"/>
                  <a:lumOff val="35000"/>
                </a:prstClr>
              </a:solidFill>
              <a:latin typeface="Arial" panose="020B0604020202020204" pitchFamily="34" charset="0"/>
              <a:ea typeface="微软雅黑" panose="020B0503020204020204" pitchFamily="34" charset="-122"/>
              <a:cs typeface="+mn-ea"/>
              <a:sym typeface="+mn-lt"/>
            </a:endParaRPr>
          </a:p>
        </p:txBody>
      </p:sp>
      <p:sp>
        <p:nvSpPr>
          <p:cNvPr id="16" name="Text Placeholder 7">
            <a:extLst>
              <a:ext uri="{FF2B5EF4-FFF2-40B4-BE49-F238E27FC236}">
                <a16:creationId xmlns:a16="http://schemas.microsoft.com/office/drawing/2014/main" id="{930BA513-CD29-700D-4009-D30AB38D3949}"/>
              </a:ext>
            </a:extLst>
          </p:cNvPr>
          <p:cNvSpPr txBox="1">
            <a:spLocks/>
          </p:cNvSpPr>
          <p:nvPr/>
        </p:nvSpPr>
        <p:spPr>
          <a:xfrm>
            <a:off x="7214285" y="4033777"/>
            <a:ext cx="2076308" cy="253755"/>
          </a:xfrm>
          <a:prstGeom prst="rect">
            <a:avLst/>
          </a:prstGeom>
        </p:spPr>
        <p:txBody>
          <a:bodyPr vert="horz" lIns="0" tIns="73860" rIns="0" bIns="7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50230"/>
            <a:r>
              <a:rPr lang="zh-CN" altLang="en-US" sz="1600" dirty="0">
                <a:solidFill>
                  <a:prstClr val="black">
                    <a:lumMod val="65000"/>
                    <a:lumOff val="35000"/>
                  </a:prstClr>
                </a:solidFill>
                <a:ea typeface="微软雅黑" panose="020B0503020204020204" pitchFamily="34" charset="-122"/>
              </a:rPr>
              <a:t>停车场管理效率低下</a:t>
            </a:r>
          </a:p>
        </p:txBody>
      </p:sp>
      <p:sp>
        <p:nvSpPr>
          <p:cNvPr id="17" name="Text Placeholder 2">
            <a:extLst>
              <a:ext uri="{FF2B5EF4-FFF2-40B4-BE49-F238E27FC236}">
                <a16:creationId xmlns:a16="http://schemas.microsoft.com/office/drawing/2014/main" id="{BBF7946B-3B6D-44F0-D31D-E6BDB2773A7F}"/>
              </a:ext>
            </a:extLst>
          </p:cNvPr>
          <p:cNvSpPr txBox="1">
            <a:spLocks/>
          </p:cNvSpPr>
          <p:nvPr/>
        </p:nvSpPr>
        <p:spPr>
          <a:xfrm>
            <a:off x="7214285" y="4307445"/>
            <a:ext cx="2076308" cy="41132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defTabSz="650230"/>
            <a:r>
              <a:rPr lang="zh-CN" altLang="en-US" sz="1000" b="1" dirty="0">
                <a:solidFill>
                  <a:prstClr val="black">
                    <a:lumMod val="65000"/>
                    <a:lumOff val="35000"/>
                  </a:prstClr>
                </a:solidFill>
                <a:latin typeface="Arial" panose="020B0604020202020204" pitchFamily="34" charset="0"/>
                <a:ea typeface="微软雅黑" panose="020B0503020204020204" pitchFamily="34" charset="-122"/>
                <a:cs typeface="+mn-ea"/>
                <a:sym typeface="+mn-lt"/>
              </a:rPr>
              <a:t>现有的停车场管理系统缺乏有效的技术支持，导致车位管理和车辆导航效率不高，进而影响了停车场的整体运营效率。</a:t>
            </a:r>
            <a:endParaRPr lang="en-GB" altLang="zh-CN" sz="1000" b="1" dirty="0">
              <a:solidFill>
                <a:prstClr val="black">
                  <a:lumMod val="65000"/>
                  <a:lumOff val="35000"/>
                </a:prstClr>
              </a:solidFill>
              <a:latin typeface="Arial" panose="020B0604020202020204" pitchFamily="34" charset="0"/>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C3939507-54EE-7009-4224-5DA12F75195E}"/>
              </a:ext>
            </a:extLst>
          </p:cNvPr>
          <p:cNvGrpSpPr/>
          <p:nvPr/>
        </p:nvGrpSpPr>
        <p:grpSpPr>
          <a:xfrm>
            <a:off x="2460934" y="4009577"/>
            <a:ext cx="685762" cy="685762"/>
            <a:chOff x="1154206" y="2420103"/>
            <a:chExt cx="685762" cy="685762"/>
          </a:xfrm>
          <a:solidFill>
            <a:srgbClr val="0070C0"/>
          </a:solidFill>
        </p:grpSpPr>
        <p:sp>
          <p:nvSpPr>
            <p:cNvPr id="19" name="Rounded Rectangle 5">
              <a:extLst>
                <a:ext uri="{FF2B5EF4-FFF2-40B4-BE49-F238E27FC236}">
                  <a16:creationId xmlns:a16="http://schemas.microsoft.com/office/drawing/2014/main" id="{FDACE41D-F1C7-411F-8F9F-4A99F8B5B66D}"/>
                </a:ext>
              </a:extLst>
            </p:cNvPr>
            <p:cNvSpPr/>
            <p:nvPr/>
          </p:nvSpPr>
          <p:spPr>
            <a:xfrm>
              <a:off x="1154206" y="2420103"/>
              <a:ext cx="685762" cy="685762"/>
            </a:xfrm>
            <a:prstGeom prst="roundRect">
              <a:avLst/>
            </a:prstGeom>
            <a:gr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30" fontAlgn="base">
                <a:spcBef>
                  <a:spcPct val="0"/>
                </a:spcBef>
                <a:spcAft>
                  <a:spcPct val="0"/>
                </a:spcAft>
              </a:pPr>
              <a:endParaRPr lang="en-GB" sz="1280">
                <a:solidFill>
                  <a:srgbClr val="000000"/>
                </a:solidFill>
                <a:latin typeface="Arial" panose="020F0502020204030204"/>
                <a:ea typeface="微软雅黑"/>
              </a:endParaRPr>
            </a:p>
          </p:txBody>
        </p:sp>
        <p:pic>
          <p:nvPicPr>
            <p:cNvPr id="20" name="图片 19">
              <a:extLst>
                <a:ext uri="{FF2B5EF4-FFF2-40B4-BE49-F238E27FC236}">
                  <a16:creationId xmlns:a16="http://schemas.microsoft.com/office/drawing/2014/main" id="{BD40EEDD-7FB3-7034-6DF4-B3AB8110E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1844" y="2548754"/>
              <a:ext cx="450486" cy="450486"/>
            </a:xfrm>
            <a:prstGeom prst="rect">
              <a:avLst/>
            </a:prstGeom>
            <a:grpFill/>
          </p:spPr>
        </p:pic>
      </p:grpSp>
      <p:grpSp>
        <p:nvGrpSpPr>
          <p:cNvPr id="21" name="组合 20">
            <a:extLst>
              <a:ext uri="{FF2B5EF4-FFF2-40B4-BE49-F238E27FC236}">
                <a16:creationId xmlns:a16="http://schemas.microsoft.com/office/drawing/2014/main" id="{C8396325-A1C8-699C-698E-1ED410829277}"/>
              </a:ext>
            </a:extLst>
          </p:cNvPr>
          <p:cNvGrpSpPr/>
          <p:nvPr/>
        </p:nvGrpSpPr>
        <p:grpSpPr>
          <a:xfrm>
            <a:off x="2460934" y="2421131"/>
            <a:ext cx="685762" cy="685762"/>
            <a:chOff x="1154206" y="1372677"/>
            <a:chExt cx="685762" cy="685762"/>
          </a:xfrm>
          <a:solidFill>
            <a:srgbClr val="00B0F0"/>
          </a:solidFill>
        </p:grpSpPr>
        <p:sp>
          <p:nvSpPr>
            <p:cNvPr id="22" name="Rounded Rectangle 4">
              <a:extLst>
                <a:ext uri="{FF2B5EF4-FFF2-40B4-BE49-F238E27FC236}">
                  <a16:creationId xmlns:a16="http://schemas.microsoft.com/office/drawing/2014/main" id="{426F3487-95EF-A1D3-9A5C-59D90F38C075}"/>
                </a:ext>
              </a:extLst>
            </p:cNvPr>
            <p:cNvSpPr/>
            <p:nvPr/>
          </p:nvSpPr>
          <p:spPr>
            <a:xfrm>
              <a:off x="1154206" y="1372677"/>
              <a:ext cx="685762" cy="685762"/>
            </a:xfrm>
            <a:prstGeom prst="roundRect">
              <a:avLst/>
            </a:prstGeom>
            <a:gr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30" fontAlgn="base">
                <a:spcBef>
                  <a:spcPct val="0"/>
                </a:spcBef>
                <a:spcAft>
                  <a:spcPct val="0"/>
                </a:spcAft>
              </a:pPr>
              <a:endParaRPr lang="en-GB" sz="1280">
                <a:solidFill>
                  <a:srgbClr val="000000"/>
                </a:solidFill>
                <a:latin typeface="Arial" panose="020F0502020204030204"/>
                <a:ea typeface="微软雅黑"/>
              </a:endParaRPr>
            </a:p>
          </p:txBody>
        </p:sp>
        <p:pic>
          <p:nvPicPr>
            <p:cNvPr id="23" name="图片 22">
              <a:extLst>
                <a:ext uri="{FF2B5EF4-FFF2-40B4-BE49-F238E27FC236}">
                  <a16:creationId xmlns:a16="http://schemas.microsoft.com/office/drawing/2014/main" id="{8EBF3573-7B60-4F8D-4999-91CAE4D1D3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1844" y="1492374"/>
              <a:ext cx="450000" cy="450000"/>
            </a:xfrm>
            <a:prstGeom prst="rect">
              <a:avLst/>
            </a:prstGeom>
            <a:grpFill/>
          </p:spPr>
        </p:pic>
      </p:grpSp>
      <p:grpSp>
        <p:nvGrpSpPr>
          <p:cNvPr id="24" name="组合 23">
            <a:extLst>
              <a:ext uri="{FF2B5EF4-FFF2-40B4-BE49-F238E27FC236}">
                <a16:creationId xmlns:a16="http://schemas.microsoft.com/office/drawing/2014/main" id="{C5A0F0C6-92BF-39AB-3BD0-913371F79D82}"/>
              </a:ext>
            </a:extLst>
          </p:cNvPr>
          <p:cNvGrpSpPr/>
          <p:nvPr/>
        </p:nvGrpSpPr>
        <p:grpSpPr>
          <a:xfrm>
            <a:off x="6164402" y="2421131"/>
            <a:ext cx="685762" cy="685762"/>
            <a:chOff x="4857674" y="1372677"/>
            <a:chExt cx="685762" cy="685762"/>
          </a:xfrm>
          <a:solidFill>
            <a:srgbClr val="0070C0"/>
          </a:solidFill>
        </p:grpSpPr>
        <p:sp>
          <p:nvSpPr>
            <p:cNvPr id="25" name="Rounded Rectangle 7">
              <a:extLst>
                <a:ext uri="{FF2B5EF4-FFF2-40B4-BE49-F238E27FC236}">
                  <a16:creationId xmlns:a16="http://schemas.microsoft.com/office/drawing/2014/main" id="{D6CABB1A-3871-53F6-A6D5-3C06F1BC7C90}"/>
                </a:ext>
              </a:extLst>
            </p:cNvPr>
            <p:cNvSpPr/>
            <p:nvPr/>
          </p:nvSpPr>
          <p:spPr>
            <a:xfrm>
              <a:off x="4857674" y="1372677"/>
              <a:ext cx="685762" cy="685762"/>
            </a:xfrm>
            <a:prstGeom prst="roundRect">
              <a:avLst/>
            </a:prstGeom>
            <a:gr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30" fontAlgn="base">
                <a:spcBef>
                  <a:spcPct val="0"/>
                </a:spcBef>
                <a:spcAft>
                  <a:spcPct val="0"/>
                </a:spcAft>
              </a:pPr>
              <a:endParaRPr lang="en-GB" sz="1280">
                <a:solidFill>
                  <a:srgbClr val="000000"/>
                </a:solidFill>
                <a:latin typeface="Arial" panose="020F0502020204030204"/>
                <a:ea typeface="微软雅黑"/>
              </a:endParaRPr>
            </a:p>
          </p:txBody>
        </p:sp>
        <p:pic>
          <p:nvPicPr>
            <p:cNvPr id="26" name="图片 25">
              <a:extLst>
                <a:ext uri="{FF2B5EF4-FFF2-40B4-BE49-F238E27FC236}">
                  <a16:creationId xmlns:a16="http://schemas.microsoft.com/office/drawing/2014/main" id="{814BCA06-8DB0-3BC7-89D2-FF34A850C7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5555" y="1493432"/>
              <a:ext cx="450000" cy="450000"/>
            </a:xfrm>
            <a:prstGeom prst="rect">
              <a:avLst/>
            </a:prstGeom>
            <a:grpFill/>
          </p:spPr>
        </p:pic>
      </p:grpSp>
      <p:grpSp>
        <p:nvGrpSpPr>
          <p:cNvPr id="27" name="组合 26">
            <a:extLst>
              <a:ext uri="{FF2B5EF4-FFF2-40B4-BE49-F238E27FC236}">
                <a16:creationId xmlns:a16="http://schemas.microsoft.com/office/drawing/2014/main" id="{863AFFF0-BE10-F8FF-AABC-5D774241F29B}"/>
              </a:ext>
            </a:extLst>
          </p:cNvPr>
          <p:cNvGrpSpPr/>
          <p:nvPr/>
        </p:nvGrpSpPr>
        <p:grpSpPr>
          <a:xfrm>
            <a:off x="6164402" y="4009577"/>
            <a:ext cx="685762" cy="685762"/>
            <a:chOff x="4857674" y="2420103"/>
            <a:chExt cx="685762" cy="685762"/>
          </a:xfrm>
          <a:solidFill>
            <a:srgbClr val="00B0F0"/>
          </a:solidFill>
        </p:grpSpPr>
        <p:sp>
          <p:nvSpPr>
            <p:cNvPr id="28" name="Rounded Rectangle 8">
              <a:extLst>
                <a:ext uri="{FF2B5EF4-FFF2-40B4-BE49-F238E27FC236}">
                  <a16:creationId xmlns:a16="http://schemas.microsoft.com/office/drawing/2014/main" id="{88C00481-C4CE-687C-B5D4-93C6063347F7}"/>
                </a:ext>
              </a:extLst>
            </p:cNvPr>
            <p:cNvSpPr/>
            <p:nvPr/>
          </p:nvSpPr>
          <p:spPr>
            <a:xfrm>
              <a:off x="4857674" y="2420103"/>
              <a:ext cx="685762" cy="685762"/>
            </a:xfrm>
            <a:prstGeom prst="roundRect">
              <a:avLst/>
            </a:prstGeom>
            <a:gr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30" fontAlgn="base">
                <a:spcBef>
                  <a:spcPct val="0"/>
                </a:spcBef>
                <a:spcAft>
                  <a:spcPct val="0"/>
                </a:spcAft>
              </a:pPr>
              <a:endParaRPr lang="en-GB" sz="1280">
                <a:solidFill>
                  <a:srgbClr val="000000"/>
                </a:solidFill>
                <a:latin typeface="Arial" panose="020F0502020204030204"/>
                <a:ea typeface="微软雅黑"/>
              </a:endParaRPr>
            </a:p>
          </p:txBody>
        </p:sp>
        <p:pic>
          <p:nvPicPr>
            <p:cNvPr id="29" name="图片 28">
              <a:extLst>
                <a:ext uri="{FF2B5EF4-FFF2-40B4-BE49-F238E27FC236}">
                  <a16:creationId xmlns:a16="http://schemas.microsoft.com/office/drawing/2014/main" id="{A9F4F6D7-CD4F-D0BE-08A5-A4675FCADE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5555" y="2550286"/>
              <a:ext cx="450000" cy="450000"/>
            </a:xfrm>
            <a:prstGeom prst="rect">
              <a:avLst/>
            </a:prstGeom>
            <a:grpFill/>
          </p:spPr>
        </p:pic>
      </p:grpSp>
    </p:spTree>
    <p:extLst>
      <p:ext uri="{BB962C8B-B14F-4D97-AF65-F5344CB8AC3E}">
        <p14:creationId xmlns:p14="http://schemas.microsoft.com/office/powerpoint/2010/main" val="3277061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rgbClr val="0070C0"/>
        </a:solidFill>
        <a:effectLst/>
      </p:bgPr>
    </p:bg>
    <p:spTree>
      <p:nvGrpSpPr>
        <p:cNvPr id="1" name="">
          <a:extLst>
            <a:ext uri="{FF2B5EF4-FFF2-40B4-BE49-F238E27FC236}">
              <a16:creationId xmlns:a16="http://schemas.microsoft.com/office/drawing/2014/main" id="{32AA2B8D-D26F-B38B-646F-F398AC8BDA56}"/>
            </a:ext>
          </a:extLst>
        </p:cNvPr>
        <p:cNvGrpSpPr/>
        <p:nvPr/>
      </p:nvGrpSpPr>
      <p:grpSpPr>
        <a:xfrm>
          <a:off x="0" y="0"/>
          <a:ext cx="0" cy="0"/>
          <a:chOff x="0" y="0"/>
          <a:chExt cx="0" cy="0"/>
        </a:xfrm>
      </p:grpSpPr>
      <p:sp>
        <p:nvSpPr>
          <p:cNvPr id="23554" name="矩形 3">
            <a:extLst>
              <a:ext uri="{FF2B5EF4-FFF2-40B4-BE49-F238E27FC236}">
                <a16:creationId xmlns:a16="http://schemas.microsoft.com/office/drawing/2014/main" id="{4EAFF1A1-0BD5-8DD8-A8F8-6B24E7A1BB78}"/>
              </a:ext>
            </a:extLst>
          </p:cNvPr>
          <p:cNvSpPr>
            <a:spLocks noChangeArrowheads="1"/>
          </p:cNvSpPr>
          <p:nvPr/>
        </p:nvSpPr>
        <p:spPr bwMode="auto">
          <a:xfrm>
            <a:off x="2044930" y="2492811"/>
            <a:ext cx="199505" cy="17498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文本框 25">
            <a:extLst>
              <a:ext uri="{FF2B5EF4-FFF2-40B4-BE49-F238E27FC236}">
                <a16:creationId xmlns:a16="http://schemas.microsoft.com/office/drawing/2014/main" id="{0117147D-E5E6-AA29-99D0-7ED17CAAD53F}"/>
              </a:ext>
            </a:extLst>
          </p:cNvPr>
          <p:cNvSpPr txBox="1">
            <a:spLocks noChangeArrowheads="1"/>
          </p:cNvSpPr>
          <p:nvPr/>
        </p:nvSpPr>
        <p:spPr bwMode="auto">
          <a:xfrm>
            <a:off x="2617470" y="3412429"/>
            <a:ext cx="31257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chemeClr val="bg1"/>
                </a:solidFill>
                <a:latin typeface="微软雅黑" panose="020B0503020204020204" pitchFamily="34" charset="-122"/>
                <a:ea typeface="微软雅黑" panose="020B0503020204020204" pitchFamily="34" charset="-122"/>
              </a:rPr>
              <a:t>概要设计</a:t>
            </a:r>
          </a:p>
        </p:txBody>
      </p:sp>
      <p:sp>
        <p:nvSpPr>
          <p:cNvPr id="23557" name="文本框 2">
            <a:extLst>
              <a:ext uri="{FF2B5EF4-FFF2-40B4-BE49-F238E27FC236}">
                <a16:creationId xmlns:a16="http://schemas.microsoft.com/office/drawing/2014/main" id="{FD21A764-40B0-42EE-B533-BF045AB9B752}"/>
              </a:ext>
            </a:extLst>
          </p:cNvPr>
          <p:cNvSpPr txBox="1">
            <a:spLocks noChangeArrowheads="1"/>
          </p:cNvSpPr>
          <p:nvPr/>
        </p:nvSpPr>
        <p:spPr bwMode="auto">
          <a:xfrm>
            <a:off x="2571145" y="2415479"/>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chemeClr val="bg1"/>
                </a:solidFill>
                <a:latin typeface="微软雅黑" panose="020B0503020204020204" pitchFamily="34" charset="-122"/>
                <a:ea typeface="微软雅黑" panose="020B0503020204020204" pitchFamily="34" charset="-122"/>
              </a:rPr>
              <a:t>Part 02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4678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F0FF-BBD3-5076-85E7-6AB72F7C8F97}"/>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D08C0DE0-2F8B-BB99-C32C-F260949DBA07}"/>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81B51C21-44BB-170B-234F-01F67A07173C}"/>
              </a:ext>
            </a:extLst>
          </p:cNvPr>
          <p:cNvSpPr txBox="1">
            <a:spLocks noChangeArrowheads="1"/>
          </p:cNvSpPr>
          <p:nvPr/>
        </p:nvSpPr>
        <p:spPr bwMode="auto">
          <a:xfrm>
            <a:off x="355600" y="420688"/>
            <a:ext cx="2155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2.1 </a:t>
            </a:r>
            <a:r>
              <a:rPr lang="zh-CN" altLang="en-US" b="1" dirty="0">
                <a:solidFill>
                  <a:srgbClr val="595959"/>
                </a:solidFill>
                <a:latin typeface="微软雅黑" panose="020B0503020204020204" pitchFamily="34" charset="-122"/>
                <a:ea typeface="微软雅黑" panose="020B0503020204020204" pitchFamily="34" charset="-122"/>
              </a:rPr>
              <a:t>硬件设计</a:t>
            </a:r>
          </a:p>
        </p:txBody>
      </p:sp>
      <p:pic>
        <p:nvPicPr>
          <p:cNvPr id="6" name="图片 5" descr="图示&#10;&#10;AI 生成的内容可能不正确。">
            <a:extLst>
              <a:ext uri="{FF2B5EF4-FFF2-40B4-BE49-F238E27FC236}">
                <a16:creationId xmlns:a16="http://schemas.microsoft.com/office/drawing/2014/main" id="{A6683063-8D5C-6DF1-40E6-0F1FE55642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8477" y="1808860"/>
            <a:ext cx="9075046" cy="4819456"/>
          </a:xfrm>
          <a:prstGeom prst="rect">
            <a:avLst/>
          </a:prstGeom>
        </p:spPr>
      </p:pic>
      <p:sp>
        <p:nvSpPr>
          <p:cNvPr id="7" name="矩形 43">
            <a:extLst>
              <a:ext uri="{FF2B5EF4-FFF2-40B4-BE49-F238E27FC236}">
                <a16:creationId xmlns:a16="http://schemas.microsoft.com/office/drawing/2014/main" id="{81A0E65C-85EC-CB3D-5FE8-9FDA1B14B92E}"/>
              </a:ext>
            </a:extLst>
          </p:cNvPr>
          <p:cNvSpPr>
            <a:spLocks noChangeArrowheads="1"/>
          </p:cNvSpPr>
          <p:nvPr/>
        </p:nvSpPr>
        <p:spPr bwMode="auto">
          <a:xfrm>
            <a:off x="1433512" y="1175618"/>
            <a:ext cx="4468091" cy="3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zh-CN" altLang="en-US" sz="1600" dirty="0">
                <a:solidFill>
                  <a:srgbClr val="000000"/>
                </a:solidFill>
                <a:latin typeface="微软雅黑" panose="020B0503020204020204" pitchFamily="34" charset="-122"/>
                <a:ea typeface="微软雅黑" panose="020B0503020204020204" pitchFamily="34" charset="-122"/>
              </a:rPr>
              <a:t>下图为本项目寻车机器人硬件组装示意图。</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4014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C54ED-ECBC-1419-93B1-BB2EBBB863F4}"/>
            </a:ext>
          </a:extLst>
        </p:cNvPr>
        <p:cNvGrpSpPr/>
        <p:nvPr/>
      </p:nvGrpSpPr>
      <p:grpSpPr>
        <a:xfrm>
          <a:off x="0" y="0"/>
          <a:ext cx="0" cy="0"/>
          <a:chOff x="0" y="0"/>
          <a:chExt cx="0" cy="0"/>
        </a:xfrm>
      </p:grpSpPr>
      <p:cxnSp>
        <p:nvCxnSpPr>
          <p:cNvPr id="2" name="直接连接符 4">
            <a:extLst>
              <a:ext uri="{FF2B5EF4-FFF2-40B4-BE49-F238E27FC236}">
                <a16:creationId xmlns:a16="http://schemas.microsoft.com/office/drawing/2014/main" id="{3BA66163-0ABE-098D-0E1C-7ABBC34D4033}"/>
              </a:ext>
            </a:extLst>
          </p:cNvPr>
          <p:cNvCxnSpPr>
            <a:cxnSpLocks noChangeShapeType="1"/>
          </p:cNvCxnSpPr>
          <p:nvPr/>
        </p:nvCxnSpPr>
        <p:spPr bwMode="auto">
          <a:xfrm>
            <a:off x="355600" y="914400"/>
            <a:ext cx="11328400" cy="0"/>
          </a:xfrm>
          <a:prstGeom prst="line">
            <a:avLst/>
          </a:prstGeom>
          <a:noFill/>
          <a:ln w="28575" cmpd="sng">
            <a:solidFill>
              <a:srgbClr val="A6A6A6"/>
            </a:solidFill>
            <a:round/>
          </a:ln>
          <a:extLst>
            <a:ext uri="{909E8E84-426E-40DD-AFC4-6F175D3DCCD1}">
              <a14:hiddenFill xmlns:a14="http://schemas.microsoft.com/office/drawing/2010/main">
                <a:noFill/>
              </a14:hiddenFill>
            </a:ext>
          </a:extLst>
        </p:spPr>
      </p:cxnSp>
      <p:sp>
        <p:nvSpPr>
          <p:cNvPr id="3" name="文本框 12">
            <a:extLst>
              <a:ext uri="{FF2B5EF4-FFF2-40B4-BE49-F238E27FC236}">
                <a16:creationId xmlns:a16="http://schemas.microsoft.com/office/drawing/2014/main" id="{702DF2A9-4BC3-5313-508E-ADDD258E088C}"/>
              </a:ext>
            </a:extLst>
          </p:cNvPr>
          <p:cNvSpPr txBox="1">
            <a:spLocks noChangeArrowheads="1"/>
          </p:cNvSpPr>
          <p:nvPr/>
        </p:nvSpPr>
        <p:spPr bwMode="auto">
          <a:xfrm>
            <a:off x="355600" y="420688"/>
            <a:ext cx="2155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595959"/>
                </a:solidFill>
                <a:latin typeface="微软雅黑" panose="020B0503020204020204" pitchFamily="34" charset="-122"/>
                <a:ea typeface="微软雅黑" panose="020B0503020204020204" pitchFamily="34" charset="-122"/>
              </a:rPr>
              <a:t>2.2 </a:t>
            </a:r>
            <a:r>
              <a:rPr lang="zh-CN" altLang="en-US" b="1" dirty="0">
                <a:solidFill>
                  <a:srgbClr val="595959"/>
                </a:solidFill>
                <a:latin typeface="微软雅黑" panose="020B0503020204020204" pitchFamily="34" charset="-122"/>
                <a:ea typeface="微软雅黑" panose="020B0503020204020204" pitchFamily="34" charset="-122"/>
              </a:rPr>
              <a:t>软件设计</a:t>
            </a:r>
          </a:p>
        </p:txBody>
      </p:sp>
      <p:sp>
        <p:nvSpPr>
          <p:cNvPr id="7" name="矩形 43">
            <a:extLst>
              <a:ext uri="{FF2B5EF4-FFF2-40B4-BE49-F238E27FC236}">
                <a16:creationId xmlns:a16="http://schemas.microsoft.com/office/drawing/2014/main" id="{15BC4E34-C31B-013A-388A-124F39B93C94}"/>
              </a:ext>
            </a:extLst>
          </p:cNvPr>
          <p:cNvSpPr>
            <a:spLocks noChangeArrowheads="1"/>
          </p:cNvSpPr>
          <p:nvPr/>
        </p:nvSpPr>
        <p:spPr bwMode="auto">
          <a:xfrm>
            <a:off x="1433512" y="1175618"/>
            <a:ext cx="4468091" cy="3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zh-CN" altLang="en-US" sz="1600" dirty="0">
                <a:solidFill>
                  <a:srgbClr val="000000"/>
                </a:solidFill>
                <a:latin typeface="微软雅黑" panose="020B0503020204020204" pitchFamily="34" charset="-122"/>
                <a:ea typeface="微软雅黑" panose="020B0503020204020204" pitchFamily="34" charset="-122"/>
              </a:rPr>
              <a:t>下图为本项目系统功能模块图。</a:t>
            </a:r>
            <a:endParaRPr lang="en-US" altLang="zh-CN" sz="1600" dirty="0">
              <a:solidFill>
                <a:srgbClr val="000000"/>
              </a:solidFill>
              <a:latin typeface="微软雅黑" panose="020B0503020204020204" pitchFamily="34" charset="-122"/>
              <a:ea typeface="微软雅黑" panose="020B0503020204020204" pitchFamily="34" charset="-122"/>
            </a:endParaRPr>
          </a:p>
        </p:txBody>
      </p:sp>
      <p:pic>
        <p:nvPicPr>
          <p:cNvPr id="4" name="图片 3" descr="图示&#10;&#10;AI 生成的内容可能不正确。">
            <a:extLst>
              <a:ext uri="{FF2B5EF4-FFF2-40B4-BE49-F238E27FC236}">
                <a16:creationId xmlns:a16="http://schemas.microsoft.com/office/drawing/2014/main" id="{8344425E-F9F7-6579-2222-BE1A62A4B9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5081" y="2117762"/>
            <a:ext cx="9293044" cy="3749999"/>
          </a:xfrm>
          <a:prstGeom prst="rect">
            <a:avLst/>
          </a:prstGeom>
          <a:noFill/>
          <a:ln>
            <a:noFill/>
          </a:ln>
        </p:spPr>
      </p:pic>
    </p:spTree>
    <p:extLst>
      <p:ext uri="{BB962C8B-B14F-4D97-AF65-F5344CB8AC3E}">
        <p14:creationId xmlns:p14="http://schemas.microsoft.com/office/powerpoint/2010/main" val="155344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rgbClr val="0070C0"/>
        </a:solidFill>
        <a:effectLst/>
      </p:bgPr>
    </p:bg>
    <p:spTree>
      <p:nvGrpSpPr>
        <p:cNvPr id="1" name="">
          <a:extLst>
            <a:ext uri="{FF2B5EF4-FFF2-40B4-BE49-F238E27FC236}">
              <a16:creationId xmlns:a16="http://schemas.microsoft.com/office/drawing/2014/main" id="{49833372-699B-92F1-80AA-0B1768F65506}"/>
            </a:ext>
          </a:extLst>
        </p:cNvPr>
        <p:cNvGrpSpPr/>
        <p:nvPr/>
      </p:nvGrpSpPr>
      <p:grpSpPr>
        <a:xfrm>
          <a:off x="0" y="0"/>
          <a:ext cx="0" cy="0"/>
          <a:chOff x="0" y="0"/>
          <a:chExt cx="0" cy="0"/>
        </a:xfrm>
      </p:grpSpPr>
      <p:sp>
        <p:nvSpPr>
          <p:cNvPr id="23554" name="矩形 3">
            <a:extLst>
              <a:ext uri="{FF2B5EF4-FFF2-40B4-BE49-F238E27FC236}">
                <a16:creationId xmlns:a16="http://schemas.microsoft.com/office/drawing/2014/main" id="{7549D8DE-39E1-D985-DA72-CAFB3C85C19F}"/>
              </a:ext>
            </a:extLst>
          </p:cNvPr>
          <p:cNvSpPr>
            <a:spLocks noChangeArrowheads="1"/>
          </p:cNvSpPr>
          <p:nvPr/>
        </p:nvSpPr>
        <p:spPr bwMode="auto">
          <a:xfrm>
            <a:off x="2044930" y="2492811"/>
            <a:ext cx="199505" cy="17498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文本框 25">
            <a:extLst>
              <a:ext uri="{FF2B5EF4-FFF2-40B4-BE49-F238E27FC236}">
                <a16:creationId xmlns:a16="http://schemas.microsoft.com/office/drawing/2014/main" id="{95865C33-02B4-ABDF-C25A-FC69074B0841}"/>
              </a:ext>
            </a:extLst>
          </p:cNvPr>
          <p:cNvSpPr txBox="1">
            <a:spLocks noChangeArrowheads="1"/>
          </p:cNvSpPr>
          <p:nvPr/>
        </p:nvSpPr>
        <p:spPr bwMode="auto">
          <a:xfrm>
            <a:off x="2617470" y="3412429"/>
            <a:ext cx="31257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chemeClr val="bg1"/>
                </a:solidFill>
                <a:latin typeface="微软雅黑" panose="020B0503020204020204" pitchFamily="34" charset="-122"/>
                <a:ea typeface="微软雅黑" panose="020B0503020204020204" pitchFamily="34" charset="-122"/>
              </a:rPr>
              <a:t>详细设计</a:t>
            </a:r>
          </a:p>
        </p:txBody>
      </p:sp>
      <p:sp>
        <p:nvSpPr>
          <p:cNvPr id="23557" name="文本框 2">
            <a:extLst>
              <a:ext uri="{FF2B5EF4-FFF2-40B4-BE49-F238E27FC236}">
                <a16:creationId xmlns:a16="http://schemas.microsoft.com/office/drawing/2014/main" id="{242FC9FD-0816-199D-67F2-0E2192721398}"/>
              </a:ext>
            </a:extLst>
          </p:cNvPr>
          <p:cNvSpPr txBox="1">
            <a:spLocks noChangeArrowheads="1"/>
          </p:cNvSpPr>
          <p:nvPr/>
        </p:nvSpPr>
        <p:spPr bwMode="auto">
          <a:xfrm>
            <a:off x="2571145" y="2415479"/>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chemeClr val="bg1"/>
                </a:solidFill>
                <a:latin typeface="微软雅黑" panose="020B0503020204020204" pitchFamily="34" charset="-122"/>
                <a:ea typeface="微软雅黑" panose="020B0503020204020204" pitchFamily="34" charset="-122"/>
              </a:rPr>
              <a:t>Part 03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2866697"/>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2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3_Office 主题">
  <a:themeElements>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4_Office 主题">
  <a:themeElements>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5_Office 主题">
  <a:themeElements>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5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1265</TotalTime>
  <Words>2624</Words>
  <Application>Microsoft Office PowerPoint</Application>
  <PresentationFormat>宽屏</PresentationFormat>
  <Paragraphs>72</Paragraphs>
  <Slides>22</Slides>
  <Notes>16</Notes>
  <HiddenSlides>0</HiddenSlides>
  <MMClips>0</MMClips>
  <ScaleCrop>false</ScaleCrop>
  <HeadingPairs>
    <vt:vector size="6" baseType="variant">
      <vt:variant>
        <vt:lpstr>已用的字体</vt:lpstr>
      </vt:variant>
      <vt:variant>
        <vt:i4>4</vt:i4>
      </vt:variant>
      <vt:variant>
        <vt:lpstr>主题</vt:lpstr>
      </vt:variant>
      <vt:variant>
        <vt:i4>13</vt:i4>
      </vt:variant>
      <vt:variant>
        <vt:lpstr>幻灯片标题</vt:lpstr>
      </vt:variant>
      <vt:variant>
        <vt:i4>22</vt:i4>
      </vt:variant>
    </vt:vector>
  </HeadingPairs>
  <TitlesOfParts>
    <vt:vector size="39" baseType="lpstr">
      <vt:lpstr>微软雅黑</vt:lpstr>
      <vt:lpstr>Arial</vt:lpstr>
      <vt:lpstr>Calibri</vt:lpstr>
      <vt:lpstr>Calibri Light</vt:lpstr>
      <vt:lpstr>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a17033</cp:lastModifiedBy>
  <cp:revision>36</cp:revision>
  <dcterms:created xsi:type="dcterms:W3CDTF">2017-03-06T08:19:49Z</dcterms:created>
  <dcterms:modified xsi:type="dcterms:W3CDTF">2025-08-31T11:44:10Z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